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57" r:id="rId4"/>
    <p:sldId id="258" r:id="rId5"/>
    <p:sldId id="303" r:id="rId6"/>
    <p:sldId id="289" r:id="rId7"/>
    <p:sldId id="291" r:id="rId8"/>
    <p:sldId id="260" r:id="rId9"/>
    <p:sldId id="306" r:id="rId10"/>
    <p:sldId id="304" r:id="rId11"/>
    <p:sldId id="292" r:id="rId12"/>
    <p:sldId id="295" r:id="rId13"/>
    <p:sldId id="296" r:id="rId14"/>
    <p:sldId id="297" r:id="rId15"/>
    <p:sldId id="298" r:id="rId16"/>
    <p:sldId id="302" r:id="rId17"/>
    <p:sldId id="299" r:id="rId18"/>
    <p:sldId id="305" r:id="rId19"/>
    <p:sldId id="286" r:id="rId20"/>
    <p:sldId id="273" r:id="rId21"/>
  </p:sldIdLst>
  <p:sldSz cx="9144000" cy="6858000" type="screen4x3"/>
  <p:notesSz cx="6858000" cy="9144000"/>
  <p:defaultTextStyle>
    <a:defPPr>
      <a:defRPr lang="en-US"/>
    </a:defPPr>
    <a:lvl1pPr algn="just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Cambria" pitchFamily="18" charset="0"/>
        <a:ea typeface="+mn-ea"/>
        <a:cs typeface="+mn-cs"/>
      </a:defRPr>
    </a:lvl1pPr>
    <a:lvl2pPr marL="457200" algn="just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Cambria" pitchFamily="18" charset="0"/>
        <a:ea typeface="+mn-ea"/>
        <a:cs typeface="+mn-cs"/>
      </a:defRPr>
    </a:lvl2pPr>
    <a:lvl3pPr marL="914400" algn="just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Cambria" pitchFamily="18" charset="0"/>
        <a:ea typeface="+mn-ea"/>
        <a:cs typeface="+mn-cs"/>
      </a:defRPr>
    </a:lvl3pPr>
    <a:lvl4pPr marL="1371600" algn="just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Cambria" pitchFamily="18" charset="0"/>
        <a:ea typeface="+mn-ea"/>
        <a:cs typeface="+mn-cs"/>
      </a:defRPr>
    </a:lvl4pPr>
    <a:lvl5pPr marL="1828800" algn="just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Cambria" pitchFamily="18" charset="0"/>
        <a:ea typeface="+mn-ea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Cambria" pitchFamily="18" charset="0"/>
        <a:ea typeface="+mn-ea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Cambria" pitchFamily="18" charset="0"/>
        <a:ea typeface="+mn-ea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Cambria" pitchFamily="18" charset="0"/>
        <a:ea typeface="+mn-ea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Cambri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99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8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9744D7-1987-4492-9E07-8B833BF2B3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308205"/>
      </p:ext>
    </p:extLst>
  </p:cSld>
  <p:clrMapOvr>
    <a:masterClrMapping/>
  </p:clrMapOvr>
  <p:transition spd="slow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0B447-674A-4177-B88C-78B6B53575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96132"/>
      </p:ext>
    </p:extLst>
  </p:cSld>
  <p:clrMapOvr>
    <a:masterClrMapping/>
  </p:clrMapOvr>
  <p:transition spd="slow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79FBC2-1F9F-4189-BA78-6D672A592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313505"/>
      </p:ext>
    </p:extLst>
  </p:cSld>
  <p:clrMapOvr>
    <a:masterClrMapping/>
  </p:clrMapOvr>
  <p:transition spd="slow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6EB575-F369-4120-9682-8F3F48B32A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664894"/>
      </p:ext>
    </p:extLst>
  </p:cSld>
  <p:clrMapOvr>
    <a:masterClrMapping/>
  </p:clrMapOvr>
  <p:transition spd="slow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C1F816-6C2F-4A71-B76C-29E8988F5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607378"/>
      </p:ext>
    </p:extLst>
  </p:cSld>
  <p:clrMapOvr>
    <a:masterClrMapping/>
  </p:clrMapOvr>
  <p:transition spd="slow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7191A8-E43B-4482-BC04-6CCBCB6FAB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202439"/>
      </p:ext>
    </p:extLst>
  </p:cSld>
  <p:clrMapOvr>
    <a:masterClrMapping/>
  </p:clrMapOvr>
  <p:transition spd="slow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5D6C2-386F-4C4F-9A4A-A0644EA6F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96710"/>
      </p:ext>
    </p:extLst>
  </p:cSld>
  <p:clrMapOvr>
    <a:masterClrMapping/>
  </p:clrMapOvr>
  <p:transition spd="slow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848CE-1354-488B-AA30-E0B1323D86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532233"/>
      </p:ext>
    </p:extLst>
  </p:cSld>
  <p:clrMapOvr>
    <a:masterClrMapping/>
  </p:clrMapOvr>
  <p:transition spd="slow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2DA209-0459-4300-9B58-1DD88F39CB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175957"/>
      </p:ext>
    </p:extLst>
  </p:cSld>
  <p:clrMapOvr>
    <a:masterClrMapping/>
  </p:clrMapOvr>
  <p:transition spd="slow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91BEB4-98CA-41AC-8834-353BF280B5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34007"/>
      </p:ext>
    </p:extLst>
  </p:cSld>
  <p:clrMapOvr>
    <a:masterClrMapping/>
  </p:clrMapOvr>
  <p:transition spd="slow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F6BB7-AC14-432A-B635-7C013F4700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700585"/>
      </p:ext>
    </p:extLst>
  </p:cSld>
  <p:clrMapOvr>
    <a:masterClrMapping/>
  </p:clrMapOvr>
  <p:transition spd="slow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hr-H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9391B-3B62-4962-82B0-1EA3F31DC5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005736"/>
      </p:ext>
    </p:extLst>
  </p:cSld>
  <p:clrMapOvr>
    <a:masterClrMapping/>
  </p:clrMapOvr>
  <p:transition spd="slow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sr-Latn-RS" smtClean="0"/>
              <a:t>Click to edit Master text styles</a:t>
            </a:r>
          </a:p>
          <a:p>
            <a:pPr lvl="1"/>
            <a:r>
              <a:rPr lang="en-US" altLang="sr-Latn-RS" smtClean="0"/>
              <a:t>Second level</a:t>
            </a:r>
          </a:p>
          <a:p>
            <a:pPr lvl="2"/>
            <a:r>
              <a:rPr lang="en-US" altLang="sr-Latn-RS" smtClean="0"/>
              <a:t>Third level</a:t>
            </a:r>
          </a:p>
          <a:p>
            <a:pPr lvl="3"/>
            <a:r>
              <a:rPr lang="en-US" altLang="sr-Latn-RS" smtClean="0"/>
              <a:t>Fourth level</a:t>
            </a:r>
          </a:p>
          <a:p>
            <a:pPr lvl="4"/>
            <a:r>
              <a:rPr lang="en-US" altLang="sr-Latn-R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/>
            </a:lvl1pPr>
          </a:lstStyle>
          <a:p>
            <a:pPr>
              <a:defRPr/>
            </a:pPr>
            <a:fld id="{75692E40-E85C-4869-94CC-E9428D0D19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>
    <p:dissolv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mbr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mbr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mbr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mbr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mbr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mbr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mbr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mbr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HusaIFym2c" TargetMode="External"/><Relationship Id="rId2" Type="http://schemas.openxmlformats.org/officeDocument/2006/relationships/hyperlink" Target="http://www.youtube.com/watch?v=-mCHZaQkN28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hr-HR" sz="72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Ključ raja</a:t>
            </a:r>
            <a:endParaRPr lang="en-US" sz="72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sr-Latn-CS" altLang="sr-Latn-RS" sz="2400" smtClean="0">
                <a:solidFill>
                  <a:schemeClr val="bg2"/>
                </a:solidFill>
              </a:rPr>
              <a:t>SHKM Dubrovnik 2014</a:t>
            </a:r>
          </a:p>
          <a:p>
            <a:pPr eaLnBrk="1" hangingPunct="1"/>
            <a:endParaRPr lang="en-US" altLang="sr-Latn-RS" sz="240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" descr="C:\Documents and Settings\Korisnik\My Documents\My Pictures\My Pictures\SLIKE S ROM MOB\Slika177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1267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altLang="sr-Latn-RS" sz="3200" b="1" smtClean="0">
                <a:solidFill>
                  <a:schemeClr val="bg1"/>
                </a:solidFill>
              </a:rPr>
              <a:t>Upoznavanje sa životom sv. Ivana Apostola</a:t>
            </a:r>
            <a:endParaRPr lang="hr-HR" altLang="sr-Latn-RS" sz="3200" smtClean="0">
              <a:solidFill>
                <a:schemeClr val="bg1"/>
              </a:solidFill>
            </a:endParaRPr>
          </a:p>
        </p:txBody>
      </p:sp>
      <p:sp>
        <p:nvSpPr>
          <p:cNvPr id="11268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>
                <a:solidFill>
                  <a:schemeClr val="bg1"/>
                </a:solidFill>
              </a:rPr>
              <a:t>Jedini od apostola podno križa raspetog Isusa (Iv 19, 25). Tada je Isus svoju Majku povjerio baš njemu, da se za nju brine (Iv 19, 26).</a:t>
            </a: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>
                <a:solidFill>
                  <a:schemeClr val="bg1"/>
                </a:solidFill>
              </a:rPr>
              <a:t>Nakon Petrovog i Pavlovog mučeništva 60-ih godina nastanjuje se u Efezu u Maloj Aziji imenujući biskupe i osnivajući kršćanske zajednice. </a:t>
            </a: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>
                <a:solidFill>
                  <a:schemeClr val="bg1"/>
                </a:solidFill>
              </a:rPr>
              <a:t>Doživio je duboku starost, te bio jedini od apostola koji nije prošao kroz mučeničku smrt.</a:t>
            </a:r>
          </a:p>
          <a:p>
            <a:pPr algn="just" eaLnBrk="1" hangingPunct="1">
              <a:lnSpc>
                <a:spcPct val="80000"/>
              </a:lnSpc>
            </a:pPr>
            <a:r>
              <a:rPr lang="sr-Latn-CS" altLang="sr-Latn-RS" sz="2800" smtClean="0">
                <a:solidFill>
                  <a:schemeClr val="bg1"/>
                </a:solidFill>
              </a:rPr>
              <a:t>Pripisuje mu se autorstvo četvrtog evanđelja (po Ivanu) te Prve, Druge i Treće Ivanove poslanice te knjige Otkrivenja</a:t>
            </a:r>
            <a:endParaRPr lang="hr-HR" altLang="sr-Latn-RS" sz="28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altLang="sr-Latn-RS" sz="3200" smtClean="0"/>
              <a:t>Čitanje Svetog pisma: Iv 15, 9-12</a:t>
            </a:r>
            <a:endParaRPr lang="en-US" altLang="sr-Latn-RS" sz="32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algn="r" eaLnBrk="1" hangingPunct="1">
              <a:lnSpc>
                <a:spcPct val="90000"/>
              </a:lnSpc>
              <a:buFontTx/>
              <a:buNone/>
            </a:pPr>
            <a:endParaRPr lang="hr-HR" altLang="sr-Latn-RS" sz="1800" i="1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„Kao što je Otac ljubio mene tako sam i ja ljubio vas;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ostanite u mojoj ljubavi.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Budete li čuvali moje zapovijedi,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ostat ćete u mojoj ljubavi;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kao što sam i ja čuvao zapovijedi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Oca svoga te ostajem u ljubavi njegovoj.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To sam vam govorio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da moja radost bude u vama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i da vaša radost bude potpuna.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Ovo je moja zapovijed: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000" i="1" smtClean="0"/>
              <a:t>ljubite jedni druge kao što sam ja vas ljubio!”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hr-HR" altLang="sr-Latn-RS" sz="2000" i="1" smtClean="0"/>
          </a:p>
          <a:p>
            <a:pPr algn="ctr" eaLnBrk="1" hangingPunct="1">
              <a:lnSpc>
                <a:spcPct val="90000"/>
              </a:lnSpc>
            </a:pPr>
            <a:r>
              <a:rPr lang="hr-HR" altLang="sr-Latn-RS" sz="2000" i="1" smtClean="0"/>
              <a:t>Dojam?</a:t>
            </a:r>
            <a:endParaRPr lang="en-US" altLang="sr-Latn-RS" sz="2000" i="1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altLang="sr-Latn-RS" i="1" smtClean="0"/>
              <a:t>Rad u skupinama:</a:t>
            </a:r>
            <a:endParaRPr lang="en-US" altLang="sr-Latn-RS" i="1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1800" b="1" smtClean="0"/>
              <a:t>Skupina 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hr-HR" altLang="sr-Latn-RS" sz="1800" b="1" i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Ljubav je jedini ključ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koji odgovara vratima raja.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U svakom smiješku,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u svakoj dobroj riječi,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u svakoj pažnji koju poklanjaš,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komadić je raja.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Komadić je raja i u svakom srcu koje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za unesrećenog postaje luka spasa,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u svakom domu gdje ima kruha, vina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i ljudske topline.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Komadić je raja u svakoj oazi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gdje cvate ljubav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i gdje čovjek postaje čovjek,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gdje su jedni drugima braća i sestre.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i="1" smtClean="0"/>
              <a:t>Bog je svoju ljubav stavio u tvoje ruke kao ključeve raja.</a:t>
            </a:r>
            <a:endParaRPr lang="hr-HR" altLang="sr-Latn-RS" sz="16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1600" smtClean="0"/>
              <a:t>(Phil Bosmans)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hr-HR" altLang="sr-Latn-RS" sz="1600" smtClean="0"/>
          </a:p>
          <a:p>
            <a:pPr eaLnBrk="1" hangingPunct="1">
              <a:lnSpc>
                <a:spcPct val="80000"/>
              </a:lnSpc>
            </a:pPr>
            <a:r>
              <a:rPr lang="hr-HR" altLang="sr-Latn-RS" sz="2000" smtClean="0"/>
              <a:t>Osmisliti plakat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hr-HR" altLang="sr-Latn-RS" sz="16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sr-Latn-RS" sz="1600" smtClean="0"/>
          </a:p>
        </p:txBody>
      </p:sp>
      <p:pic>
        <p:nvPicPr>
          <p:cNvPr id="13316" name="Picture 6" descr="E:\Kateheze SHKM\Slike mladi\Zavrsetak animatora\IMG_135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2205038"/>
            <a:ext cx="4751388" cy="3095625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endParaRPr lang="hr-HR" altLang="sr-Latn-RS" sz="2400" b="1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hr-HR" altLang="sr-Latn-RS" sz="2400" b="1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hr-HR" altLang="sr-Latn-RS" sz="2400" b="1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hr-HR" altLang="sr-Latn-RS" sz="2400" b="1" smtClean="0"/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hr-HR" altLang="sr-Latn-RS" sz="2400" b="1" smtClean="0"/>
              <a:t>Skupina B</a:t>
            </a:r>
            <a:endParaRPr lang="hr-HR" altLang="sr-Latn-RS" sz="2400" smtClean="0"/>
          </a:p>
          <a:p>
            <a:pPr algn="just" eaLnBrk="1" hangingPunct="1">
              <a:lnSpc>
                <a:spcPct val="90000"/>
              </a:lnSpc>
            </a:pPr>
            <a:r>
              <a:rPr lang="hr-HR" altLang="sr-Latn-RS" sz="2400" smtClean="0"/>
              <a:t>Prisjetiti se svoje najdraže pjesme koja pjeva o ljubavi. </a:t>
            </a:r>
          </a:p>
          <a:p>
            <a:pPr algn="just" eaLnBrk="1" hangingPunct="1">
              <a:lnSpc>
                <a:spcPct val="90000"/>
              </a:lnSpc>
            </a:pPr>
            <a:r>
              <a:rPr lang="hr-HR" altLang="sr-Latn-RS" sz="2400" smtClean="0"/>
              <a:t>Glasovanjem izabrati melodiju koju će svi znati otpjevati.</a:t>
            </a:r>
          </a:p>
          <a:p>
            <a:pPr algn="just" eaLnBrk="1" hangingPunct="1">
              <a:lnSpc>
                <a:spcPct val="90000"/>
              </a:lnSpc>
            </a:pPr>
            <a:r>
              <a:rPr lang="hr-HR" altLang="sr-Latn-RS" sz="2400" smtClean="0"/>
              <a:t>Umjesto teksta koji govori o ljubavi prema djevojci/ mladiću staviti izabrane riječi iz gore pročitanog teksta Ivanova evanđelja te uvježbati otpjevati pjesmu.</a:t>
            </a:r>
            <a:endParaRPr lang="en-US" altLang="sr-Latn-RS" sz="2400" smtClean="0"/>
          </a:p>
        </p:txBody>
      </p:sp>
      <p:pic>
        <p:nvPicPr>
          <p:cNvPr id="4" name="Picture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260648"/>
            <a:ext cx="4452620" cy="29679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620713"/>
            <a:ext cx="7786687" cy="55054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400" smtClean="0"/>
              <a:t>Skupina C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hr-HR" altLang="sr-Latn-RS" sz="2400" smtClean="0"/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400" smtClean="0"/>
              <a:t>Pojedinačno završiti rečenice:</a:t>
            </a:r>
            <a:endParaRPr lang="hr-HR" altLang="sr-Latn-RS" sz="2400" i="1" smtClean="0"/>
          </a:p>
          <a:p>
            <a:pPr lvl="1" algn="just" eaLnBrk="1" hangingPunct="1">
              <a:lnSpc>
                <a:spcPct val="80000"/>
              </a:lnSpc>
            </a:pPr>
            <a:r>
              <a:rPr lang="hr-HR" altLang="sr-Latn-RS" sz="2000" i="1" smtClean="0"/>
              <a:t>Božju ljubav u svom životu osjetio/osjetila sam...</a:t>
            </a:r>
          </a:p>
          <a:p>
            <a:pPr lvl="1" algn="just" eaLnBrk="1" hangingPunct="1">
              <a:lnSpc>
                <a:spcPct val="80000"/>
              </a:lnSpc>
            </a:pPr>
            <a:r>
              <a:rPr lang="hr-HR" altLang="sr-Latn-RS" sz="2000" i="1" smtClean="0"/>
              <a:t>Ljubav prema bližnjima u svom životu pokazujem...</a:t>
            </a: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400" smtClean="0"/>
              <a:t>Improvizirati maketu tvrđave sv. Ivana u Dubrovniku</a:t>
            </a:r>
            <a:endParaRPr lang="en-US" altLang="sr-Latn-RS" sz="2400" smtClean="0"/>
          </a:p>
        </p:txBody>
      </p:sp>
      <p:pic>
        <p:nvPicPr>
          <p:cNvPr id="15363" name="Picture 3" descr="E:\Kateheze SHKM\Slike\ana - slike - dubrovnik - srđ\IMG_945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2852738"/>
            <a:ext cx="4987925" cy="3324225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78850" cy="1143000"/>
          </a:xfrm>
        </p:spPr>
        <p:txBody>
          <a:bodyPr/>
          <a:lstStyle/>
          <a:p>
            <a:pPr eaLnBrk="1" hangingPunct="1"/>
            <a:r>
              <a:rPr lang="hr-HR" altLang="sr-Latn-RS" sz="3200" smtClean="0"/>
              <a:t/>
            </a:r>
            <a:br>
              <a:rPr lang="hr-HR" altLang="sr-Latn-RS" sz="3200" smtClean="0"/>
            </a:br>
            <a:r>
              <a:rPr lang="hr-HR" altLang="sr-Latn-RS" sz="3200" smtClean="0"/>
              <a:t/>
            </a:r>
            <a:br>
              <a:rPr lang="hr-HR" altLang="sr-Latn-RS" sz="3200" smtClean="0"/>
            </a:br>
            <a:r>
              <a:rPr lang="hr-HR" altLang="sr-Latn-RS" sz="3200" smtClean="0"/>
              <a:t>     Predstavljanje rezultata rada u skupinama</a:t>
            </a:r>
            <a:r>
              <a:rPr lang="en-US" altLang="sr-Latn-RS" smtClean="0"/>
              <a:t/>
            </a:r>
            <a:br>
              <a:rPr lang="en-US" altLang="sr-Latn-RS" smtClean="0"/>
            </a:br>
            <a:endParaRPr lang="hr-HR" altLang="sr-Latn-RS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endParaRPr lang="hr-HR" altLang="sr-Latn-RS" smtClean="0"/>
          </a:p>
          <a:p>
            <a:pPr algn="ctr" eaLnBrk="1" hangingPunct="1">
              <a:buFontTx/>
              <a:buNone/>
            </a:pPr>
            <a:endParaRPr lang="hr-HR" altLang="sr-Latn-RS" smtClean="0"/>
          </a:p>
        </p:txBody>
      </p:sp>
      <p:pic>
        <p:nvPicPr>
          <p:cNvPr id="16388" name="Picture 3" descr="F:\Kateheze SHKM\Za Mara 2\mladi općenito\sreca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1989138"/>
            <a:ext cx="4876800" cy="3248025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altLang="sr-Latn-RS" smtClean="0"/>
              <a:t>Aktualizacija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00213"/>
            <a:ext cx="8229600" cy="4425950"/>
          </a:xfrm>
        </p:spPr>
        <p:txBody>
          <a:bodyPr/>
          <a:lstStyle/>
          <a:p>
            <a:pPr marL="514350" indent="-514350" eaLnBrk="1" hangingPunct="1">
              <a:buFontTx/>
              <a:buAutoNum type="arabicPeriod"/>
              <a:defRPr/>
            </a:pPr>
            <a:r>
              <a:rPr lang="hr-HR" dirty="0" smtClean="0"/>
              <a:t>Promijeniti definiciju ljubavi?  Iznijeti</a:t>
            </a:r>
          </a:p>
          <a:p>
            <a:pPr marL="0" indent="0" eaLnBrk="1" hangingPunct="1">
              <a:buFontTx/>
              <a:buNone/>
              <a:defRPr/>
            </a:pPr>
            <a:r>
              <a:rPr lang="hr-HR" dirty="0" smtClean="0"/>
              <a:t>      naglas svoje promjene u razmišljanju.</a:t>
            </a:r>
          </a:p>
          <a:p>
            <a:pPr marL="514350" indent="-514350" eaLnBrk="1" hangingPunct="1">
              <a:buFontTx/>
              <a:buAutoNum type="arabicPeriod" startAt="2"/>
              <a:defRPr/>
            </a:pPr>
            <a:r>
              <a:rPr lang="hr-HR" dirty="0" smtClean="0"/>
              <a:t>Kako zamišljam župnu zajednicu koja bi</a:t>
            </a:r>
          </a:p>
          <a:p>
            <a:pPr marL="0" indent="0" eaLnBrk="1" hangingPunct="1">
              <a:buFontTx/>
              <a:buNone/>
              <a:defRPr/>
            </a:pPr>
            <a:r>
              <a:rPr lang="hr-HR" dirty="0" smtClean="0"/>
              <a:t>       bila  „predokus raja“? Kako mogu svojom </a:t>
            </a:r>
          </a:p>
          <a:p>
            <a:pPr marL="0" indent="0" eaLnBrk="1" hangingPunct="1">
              <a:buFontTx/>
              <a:buNone/>
              <a:defRPr/>
            </a:pPr>
            <a:r>
              <a:rPr lang="hr-HR" dirty="0" smtClean="0"/>
              <a:t>       angažiranošću doprinijeti stvaranju takve</a:t>
            </a:r>
          </a:p>
          <a:p>
            <a:pPr marL="0" indent="0" eaLnBrk="1" hangingPunct="1">
              <a:buFontTx/>
              <a:buNone/>
              <a:defRPr/>
            </a:pPr>
            <a:r>
              <a:rPr lang="hr-HR" dirty="0" smtClean="0"/>
              <a:t>       župne zajednice?</a:t>
            </a:r>
          </a:p>
          <a:p>
            <a:pPr marL="0" indent="0" eaLnBrk="1" hangingPunct="1">
              <a:buFontTx/>
              <a:buNone/>
              <a:defRPr/>
            </a:pPr>
            <a:endParaRPr lang="hr-HR" dirty="0" smtClean="0"/>
          </a:p>
        </p:txBody>
      </p:sp>
      <p:pic>
        <p:nvPicPr>
          <p:cNvPr id="4" name="Picture 3" descr="E:\Kateheze SHKM\Slike mladi\Vukovar svijece 2012\IMG_861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5600" y="4581525"/>
            <a:ext cx="3708400" cy="2276475"/>
          </a:xfrm>
          <a:prstGeom prst="rect">
            <a:avLst/>
          </a:prstGeom>
          <a:ln>
            <a:solidFill>
              <a:srgbClr val="FF505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5400" y="0"/>
            <a:ext cx="2459038" cy="1787525"/>
          </a:xfrm>
          <a:prstGeom prst="rect">
            <a:avLst/>
          </a:prstGeom>
          <a:ln>
            <a:solidFill>
              <a:srgbClr val="FF505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altLang="sr-Latn-RS" sz="2800" smtClean="0"/>
              <a:t>Sveto pismo već i u Starom zavjetu pokazuje ljubav prema Bogu i bližnjima kao put u istinski život.</a:t>
            </a:r>
            <a:endParaRPr lang="en-US" altLang="sr-Latn-RS" sz="2800" i="1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90000"/>
              </a:lnSpc>
            </a:pPr>
            <a:r>
              <a:rPr lang="hr-HR" altLang="sr-Latn-RS" sz="2400" i="1" smtClean="0"/>
              <a:t>Gledaj! Danas preda te stavljam: život i sreću, smrt i nesreću. Ako poslušaš zapovijedi Gospodina, Boga svoga, koje ti danas dajem - ako ih poslušaš ljubeći Gospodina, Boga svoga, hodeći njegovim putovima, vršeći njegove zapovijedi, njegove zakone i njegove uredbe, živjet ćeš i razmnožit će te Gospodin, Bog tvoj, i blagoslovit će te u zemlji u koju ulaziš da je zaposjedneš. Pred vas stavljam: život i smrt, blagoslov i prokletstvo. Život, dakle, biraj, ljubeći Gospodina, Boga svoga, slušajući njegov glas, prianjajući uz njega, da živiš ti i tvoje potomstvo. Tâ on je život tvoj, tvoj dugi vijek, da bi mirno mogao boraviti na zemlji za koju se Gospodin zakle ocima tvojim Abrahamu, Izaku i Jakovu da će im je dati."</a:t>
            </a:r>
            <a:r>
              <a:rPr lang="hr-HR" altLang="sr-Latn-RS" sz="2400" smtClean="0"/>
              <a:t> </a:t>
            </a:r>
          </a:p>
          <a:p>
            <a:pPr algn="r" eaLnBrk="1" hangingPunct="1">
              <a:lnSpc>
                <a:spcPct val="90000"/>
              </a:lnSpc>
              <a:buFontTx/>
              <a:buNone/>
            </a:pPr>
            <a:r>
              <a:rPr lang="hr-HR" altLang="sr-Latn-RS" sz="2400" smtClean="0"/>
              <a:t>(Pnz 30, 15-16. 19b-20)</a:t>
            </a:r>
            <a:endParaRPr lang="en-US" altLang="sr-Latn-RS" sz="240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Korisnik\My Documents\My Pictures\My Pictures\mix\HPIM9556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1268760"/>
            <a:ext cx="7777360" cy="4464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827088" y="2828925"/>
            <a:ext cx="76327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Cambria" pitchFamily="18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Cambria" pitchFamily="18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Cambria" pitchFamily="18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eaLnBrk="1" hangingPunct="1">
              <a:buFont typeface="Arial" charset="0"/>
              <a:buChar char="•"/>
            </a:pPr>
            <a:endParaRPr lang="hr-HR" altLang="sr-Latn-RS" sz="2800">
              <a:solidFill>
                <a:schemeClr val="bg1"/>
              </a:solidFill>
            </a:endParaRPr>
          </a:p>
          <a:p>
            <a:pPr eaLnBrk="1" hangingPunct="1">
              <a:buFont typeface="Arial" charset="0"/>
              <a:buChar char="•"/>
            </a:pPr>
            <a:r>
              <a:rPr lang="hr-HR" altLang="sr-Latn-RS" sz="2800">
                <a:solidFill>
                  <a:schemeClr val="bg1"/>
                </a:solidFill>
              </a:rPr>
              <a:t>Isus stavlja dvije zapovijedi ljubavi na mjesto svih ostalih pojedinačnih zapovijedi. </a:t>
            </a:r>
          </a:p>
          <a:p>
            <a:pPr eaLnBrk="1" hangingPunct="1">
              <a:buFont typeface="Arial" charset="0"/>
              <a:buChar char="•"/>
            </a:pPr>
            <a:r>
              <a:rPr lang="hr-HR" altLang="sr-Latn-RS" sz="2800">
                <a:solidFill>
                  <a:schemeClr val="bg1"/>
                </a:solidFill>
              </a:rPr>
              <a:t>Duh Sveti je onaj koji nam daje milost da možemo ljubiti Boga i bližnje. </a:t>
            </a:r>
            <a:endParaRPr lang="en-US" altLang="sr-Latn-RS" sz="2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altLang="sr-Latn-RS" sz="4000" b="1" smtClean="0"/>
              <a:t>Meditativno-molitveni završetak</a:t>
            </a:r>
            <a:endParaRPr lang="en-US" altLang="sr-Latn-RS" sz="4000" b="1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20938"/>
            <a:ext cx="8229600" cy="3705225"/>
          </a:xfrm>
        </p:spPr>
        <p:txBody>
          <a:bodyPr/>
          <a:lstStyle/>
          <a:p>
            <a:pPr eaLnBrk="1" hangingPunct="1"/>
            <a:r>
              <a:rPr lang="it-IT" altLang="sr-Latn-RS" smtClean="0">
                <a:hlinkClick r:id="rId2"/>
              </a:rPr>
              <a:t>http</a:t>
            </a:r>
            <a:r>
              <a:rPr lang="hr-HR" altLang="sr-Latn-RS" smtClean="0">
                <a:hlinkClick r:id="rId2"/>
              </a:rPr>
              <a:t>://</a:t>
            </a:r>
            <a:r>
              <a:rPr lang="it-IT" altLang="sr-Latn-RS" smtClean="0">
                <a:hlinkClick r:id="rId2"/>
              </a:rPr>
              <a:t>www</a:t>
            </a:r>
            <a:r>
              <a:rPr lang="hr-HR" altLang="sr-Latn-RS" smtClean="0">
                <a:hlinkClick r:id="rId2"/>
              </a:rPr>
              <a:t>.</a:t>
            </a:r>
            <a:r>
              <a:rPr lang="it-IT" altLang="sr-Latn-RS" smtClean="0">
                <a:hlinkClick r:id="rId2"/>
              </a:rPr>
              <a:t>youtube</a:t>
            </a:r>
            <a:r>
              <a:rPr lang="hr-HR" altLang="sr-Latn-RS" smtClean="0">
                <a:hlinkClick r:id="rId2"/>
              </a:rPr>
              <a:t>.</a:t>
            </a:r>
            <a:r>
              <a:rPr lang="it-IT" altLang="sr-Latn-RS" smtClean="0">
                <a:hlinkClick r:id="rId2"/>
              </a:rPr>
              <a:t>com</a:t>
            </a:r>
            <a:r>
              <a:rPr lang="hr-HR" altLang="sr-Latn-RS" smtClean="0">
                <a:hlinkClick r:id="rId2"/>
              </a:rPr>
              <a:t>/</a:t>
            </a:r>
            <a:r>
              <a:rPr lang="it-IT" altLang="sr-Latn-RS" smtClean="0">
                <a:hlinkClick r:id="rId2"/>
              </a:rPr>
              <a:t>watch</a:t>
            </a:r>
            <a:r>
              <a:rPr lang="hr-HR" altLang="sr-Latn-RS" smtClean="0">
                <a:hlinkClick r:id="rId2"/>
              </a:rPr>
              <a:t>?</a:t>
            </a:r>
            <a:r>
              <a:rPr lang="it-IT" altLang="sr-Latn-RS" smtClean="0">
                <a:hlinkClick r:id="rId2"/>
              </a:rPr>
              <a:t>v</a:t>
            </a:r>
            <a:r>
              <a:rPr lang="hr-HR" altLang="sr-Latn-RS" smtClean="0">
                <a:hlinkClick r:id="rId2"/>
              </a:rPr>
              <a:t>=-</a:t>
            </a:r>
            <a:r>
              <a:rPr lang="it-IT" altLang="sr-Latn-RS" smtClean="0">
                <a:hlinkClick r:id="rId2"/>
              </a:rPr>
              <a:t>mCHZaQkN</a:t>
            </a:r>
            <a:r>
              <a:rPr lang="hr-HR" altLang="sr-Latn-RS" smtClean="0">
                <a:hlinkClick r:id="rId2"/>
              </a:rPr>
              <a:t>28</a:t>
            </a:r>
            <a:r>
              <a:rPr lang="it-IT" altLang="sr-Latn-RS" smtClean="0"/>
              <a:t> ili</a:t>
            </a:r>
            <a:endParaRPr lang="pl-PL" altLang="sr-Latn-RS" smtClean="0">
              <a:hlinkClick r:id="rId3"/>
            </a:endParaRPr>
          </a:p>
          <a:p>
            <a:pPr eaLnBrk="1" hangingPunct="1"/>
            <a:r>
              <a:rPr lang="pl-PL" altLang="sr-Latn-RS" smtClean="0">
                <a:hlinkClick r:id="rId3"/>
              </a:rPr>
              <a:t>http://www.youtube.com/watch?v=DHusaIFym2c</a:t>
            </a:r>
            <a:endParaRPr lang="en-US" altLang="sr-Latn-RS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eaLnBrk="1" hangingPunct="1"/>
            <a:r>
              <a:rPr lang="hr-HR" altLang="sr-Latn-RS" sz="3200" b="1" smtClean="0"/>
              <a:t>Molitveno – meditativni početak</a:t>
            </a:r>
            <a:endParaRPr lang="en-US" altLang="sr-Latn-RS" sz="3200" b="1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1125538"/>
            <a:ext cx="8218487" cy="53276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„Stavi me kao znak na srce,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kao pečat na ruku svoju,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jer ljubav je jaka kao smrt,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a ljubomora tvrda kao grob.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Mnoge vode ne mogu ugasiti ljubav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niti je rijeke potopiti. (...)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Da netko daje za ljubav sve što u kući ima,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taj bi navukao prezir na sebe.“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                                                               (Pj 8,6-7)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Gospodine, pomozi nam da te više ljubimo,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hr-HR" altLang="sr-Latn-RS" sz="2800" i="1" smtClean="0"/>
              <a:t>Gospodine, pomozi nam da se više ljubimo.</a:t>
            </a:r>
            <a:endParaRPr lang="en-US" altLang="sr-Latn-RS" sz="2800" i="1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altLang="sr-Latn-RS" sz="2800" i="1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1600"/>
            <a:ext cx="9144000" cy="6756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xfrm>
            <a:off x="-95250" y="274638"/>
            <a:ext cx="8782050" cy="1143000"/>
          </a:xfrm>
        </p:spPr>
        <p:txBody>
          <a:bodyPr/>
          <a:lstStyle/>
          <a:p>
            <a:pPr eaLnBrk="1" hangingPunct="1"/>
            <a:r>
              <a:rPr lang="hr-HR" altLang="sr-Latn-RS" sz="4000" b="1" smtClean="0">
                <a:solidFill>
                  <a:schemeClr val="bg1"/>
                </a:solidFill>
              </a:rPr>
              <a:t>Meditativno-molitveni završetak</a:t>
            </a:r>
            <a:endParaRPr lang="en-US" altLang="sr-Latn-RS" sz="4000" b="1" smtClean="0">
              <a:solidFill>
                <a:schemeClr val="bg1"/>
              </a:solidFill>
            </a:endParaRPr>
          </a:p>
        </p:txBody>
      </p:sp>
      <p:sp>
        <p:nvSpPr>
          <p:cNvPr id="21508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svet Gospodin,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Bog jedini, koji čudesa stvaraš.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jak, Ti si velik, Ti si svevišnji.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svemogući kralj.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si, Oče Sveti, kralj neba i zemlje.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trojstven i jedini Gospodin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Bog nad bogovima.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dobro, svako dobro,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najveće dobro,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Gospodin Bog živi i istiniti.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ljubav, sveta ljubav.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mudrost, ti si poniznost,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ufanje, ti si ljepota,</a:t>
            </a:r>
          </a:p>
        </p:txBody>
      </p:sp>
      <p:sp>
        <p:nvSpPr>
          <p:cNvPr id="21509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blagost, ti si sigurnost,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mi spokojstvo, ti si radost,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nada naša i veselje.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pravednost, ti si umjerenost.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ljepota i blagost,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moje utočište.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mi čuvar i branitelj,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zaklon moj.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naša nada, ti si vjera naša.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naša ljubav.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Ti si naš vječni život: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Veliki i divni Gospodine,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svemogući Bože,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i="1" smtClean="0">
                <a:solidFill>
                  <a:schemeClr val="bg1"/>
                </a:solidFill>
              </a:rPr>
              <a:t>milosrdni Spasitelju.</a:t>
            </a:r>
            <a:endParaRPr lang="hr-HR" altLang="sr-Latn-RS" sz="2000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hr-HR" altLang="sr-Latn-RS" sz="2000" b="1" smtClean="0">
                <a:solidFill>
                  <a:schemeClr val="bg1"/>
                </a:solidFill>
              </a:rPr>
              <a:t>                       </a:t>
            </a:r>
            <a:r>
              <a:rPr lang="hr-HR" altLang="sr-Latn-RS" sz="1600" b="1" smtClean="0">
                <a:solidFill>
                  <a:schemeClr val="bg1"/>
                </a:solidFill>
              </a:rPr>
              <a:t>(Franjo Asiški)</a:t>
            </a:r>
            <a:endParaRPr lang="en-US" altLang="sr-Latn-RS" sz="1600" b="1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</a:pPr>
            <a:endParaRPr lang="en-US" altLang="sr-Latn-RS" sz="160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C:\Users\Korisnik\Desktop\L114070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975" y="188913"/>
            <a:ext cx="4791075" cy="2962275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492375"/>
            <a:ext cx="8229600" cy="3960813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hr-HR" altLang="sr-Latn-RS" sz="5400" smtClean="0"/>
          </a:p>
          <a:p>
            <a:pPr algn="ctr" eaLnBrk="1" hangingPunct="1">
              <a:buFontTx/>
              <a:buNone/>
            </a:pPr>
            <a:r>
              <a:rPr lang="hr-HR" altLang="sr-Latn-RS" sz="5400" smtClean="0"/>
              <a:t>Ljubav je...</a:t>
            </a:r>
          </a:p>
          <a:p>
            <a:pPr algn="ctr" eaLnBrk="1" hangingPunct="1">
              <a:buFontTx/>
              <a:buNone/>
            </a:pPr>
            <a:r>
              <a:rPr lang="hr-HR" altLang="sr-Latn-RS" sz="5400" smtClean="0"/>
              <a:t>Ljubav nije...</a:t>
            </a:r>
            <a:endParaRPr lang="en-US" altLang="sr-Latn-RS" sz="540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0"/>
            <a:ext cx="9036496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09675"/>
          </a:xfrm>
        </p:spPr>
        <p:txBody>
          <a:bodyPr/>
          <a:lstStyle/>
          <a:p>
            <a:pPr algn="r" eaLnBrk="1" hangingPunct="1"/>
            <a:r>
              <a:rPr lang="hr-HR" altLang="sr-Latn-RS" sz="3200" b="1" smtClean="0"/>
              <a:t>Kako se čuva ljubav?!</a:t>
            </a:r>
            <a:endParaRPr lang="en-US" altLang="sr-Latn-RS" sz="3200" b="1" smtClean="0"/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412875"/>
            <a:ext cx="8064500" cy="6330950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Majka i mali sin šetali su plažom. </a:t>
            </a:r>
            <a:r>
              <a:rPr lang="hr-HR" altLang="sr-Latn-RS" sz="2100" i="1" smtClean="0">
                <a:solidFill>
                  <a:schemeClr val="bg1"/>
                </a:solidFill>
              </a:rPr>
              <a:t>                     </a:t>
            </a:r>
            <a:endParaRPr lang="en-US" altLang="sr-Latn-RS" sz="2100" i="1" smtClean="0">
              <a:solidFill>
                <a:schemeClr val="bg1"/>
              </a:solidFill>
            </a:endParaRP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Odjednom sin iznenadi majku s pitanjem</a:t>
            </a:r>
            <a:r>
              <a:rPr lang="sr-Latn-CS" altLang="sr-Latn-RS" sz="2100" i="1" smtClean="0">
                <a:solidFill>
                  <a:schemeClr val="bg1"/>
                </a:solidFill>
              </a:rPr>
              <a:t>:</a:t>
            </a:r>
          </a:p>
          <a:p>
            <a:pPr algn="r" eaLnBrk="1" hangingPunct="1">
              <a:buFontTx/>
              <a:buNone/>
            </a:pPr>
            <a:r>
              <a:rPr lang="en-US" altLang="sr-Latn-RS" sz="2100" b="1" i="1" smtClean="0">
                <a:solidFill>
                  <a:schemeClr val="bg1"/>
                </a:solidFill>
              </a:rPr>
              <a:t>„Mama, reci mi k</a:t>
            </a:r>
            <a:r>
              <a:rPr lang="hr-HR" altLang="sr-Latn-RS" sz="2100" b="1" i="1" smtClean="0">
                <a:solidFill>
                  <a:schemeClr val="bg1"/>
                </a:solidFill>
              </a:rPr>
              <a:t>a</a:t>
            </a:r>
            <a:r>
              <a:rPr lang="en-US" altLang="sr-Latn-RS" sz="2100" b="1" i="1" smtClean="0">
                <a:solidFill>
                  <a:schemeClr val="bg1"/>
                </a:solidFill>
              </a:rPr>
              <a:t>ko se čuva ljubav?“</a:t>
            </a:r>
            <a:r>
              <a:rPr lang="en-US" altLang="sr-Latn-RS" sz="2100" i="1" smtClean="0">
                <a:solidFill>
                  <a:schemeClr val="bg1"/>
                </a:solidFill>
              </a:rPr>
              <a:t> </a:t>
            </a: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Majka mu je na to odgovorila:</a:t>
            </a: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„Zagrabi šaku pijeska i stisni ju najčvršće što možeš“, te sin to i napravi. </a:t>
            </a: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Što je više stiskao šaku, to je više pijeska curilo iz šake. </a:t>
            </a: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„Ali mama, pijesak mi bježi iz ruke!“, uznemireno je zaključio sinčić. </a:t>
            </a:r>
            <a:endParaRPr lang="hr-HR" altLang="sr-Latn-RS" sz="2100" i="1" smtClean="0">
              <a:solidFill>
                <a:schemeClr val="bg1"/>
              </a:solidFill>
            </a:endParaRP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„Zagrabi onda ponovno šaku pijeska, </a:t>
            </a:r>
            <a:endParaRPr lang="hr-HR" altLang="sr-Latn-RS" sz="2100" i="1" smtClean="0">
              <a:solidFill>
                <a:schemeClr val="bg1"/>
              </a:solidFill>
            </a:endParaRP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ali ovaj put ju nemoj zatvarati“, </a:t>
            </a:r>
            <a:endParaRPr lang="sr-Latn-CS" altLang="sr-Latn-RS" sz="2100" i="1" smtClean="0">
              <a:solidFill>
                <a:schemeClr val="bg1"/>
              </a:solidFill>
            </a:endParaRP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reče mu majka, a on je tako i učinio. </a:t>
            </a:r>
            <a:endParaRPr lang="sr-Latn-CS" altLang="sr-Latn-RS" sz="2100" i="1" smtClean="0">
              <a:solidFill>
                <a:schemeClr val="bg1"/>
              </a:solidFill>
            </a:endParaRP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No, tada je zapuhao vjetar i otpuhao pijesak iz ruke. </a:t>
            </a:r>
            <a:endParaRPr lang="sr-Latn-CS" altLang="sr-Latn-RS" sz="2100" i="1" smtClean="0">
              <a:solidFill>
                <a:schemeClr val="bg1"/>
              </a:solidFill>
            </a:endParaRP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„Ni ovako ga ne uspijevam zadržati“, </a:t>
            </a:r>
            <a:endParaRPr lang="hr-HR" altLang="sr-Latn-RS" sz="2100" i="1" smtClean="0">
              <a:solidFill>
                <a:schemeClr val="bg1"/>
              </a:solidFill>
            </a:endParaRPr>
          </a:p>
          <a:p>
            <a:pPr algn="r" eaLnBrk="1" hangingPunct="1">
              <a:buFontTx/>
              <a:buNone/>
            </a:pPr>
            <a:r>
              <a:rPr lang="en-US" altLang="sr-Latn-RS" sz="2100" i="1" smtClean="0">
                <a:solidFill>
                  <a:schemeClr val="bg1"/>
                </a:solidFill>
              </a:rPr>
              <a:t>zaključio je već plačnim glasom sinčić. </a:t>
            </a:r>
            <a:endParaRPr lang="sr-Latn-CS" altLang="sr-Latn-RS" sz="2100" i="1" smtClean="0">
              <a:solidFill>
                <a:schemeClr val="bg1"/>
              </a:solidFill>
            </a:endParaRPr>
          </a:p>
          <a:p>
            <a:pPr algn="just" eaLnBrk="1" hangingPunct="1">
              <a:buFontTx/>
              <a:buNone/>
            </a:pPr>
            <a:endParaRPr lang="sr-Latn-CS" altLang="sr-Latn-RS" sz="2100" i="1" smtClean="0"/>
          </a:p>
          <a:p>
            <a:pPr algn="just" eaLnBrk="1" hangingPunct="1">
              <a:buFontTx/>
              <a:buNone/>
            </a:pPr>
            <a:endParaRPr lang="en-US" altLang="sr-Latn-RS" sz="2000" smtClean="0"/>
          </a:p>
          <a:p>
            <a:pPr algn="just" eaLnBrk="1" hangingPunct="1">
              <a:buFontTx/>
              <a:buNone/>
            </a:pPr>
            <a:endParaRPr lang="sr-Latn-CS" altLang="sr-Latn-RS" sz="2000" i="1" smtClean="0"/>
          </a:p>
          <a:p>
            <a:pPr algn="just" eaLnBrk="1" hangingPunct="1">
              <a:buFontTx/>
              <a:buNone/>
            </a:pPr>
            <a:endParaRPr lang="sr-Latn-CS" altLang="sr-Latn-RS" sz="900" i="1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6147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hr-HR" altLang="sr-Latn-RS" smtClean="0"/>
          </a:p>
        </p:txBody>
      </p:sp>
      <p:sp>
        <p:nvSpPr>
          <p:cNvPr id="6148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 altLang="sr-Latn-RS" smtClean="0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6277" y="0"/>
            <a:ext cx="9145016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3851275" y="1720850"/>
            <a:ext cx="5113338" cy="443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Cambria" pitchFamily="18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Cambria" pitchFamily="18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Cambria" pitchFamily="18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Cambria" pitchFamily="18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Cambria" pitchFamily="18" charset="0"/>
              </a:defRPr>
            </a:lvl9pPr>
          </a:lstStyle>
          <a:p>
            <a:pPr eaLnBrk="1" hangingPunct="1"/>
            <a:endParaRPr lang="hr-HR" altLang="sr-Latn-RS">
              <a:solidFill>
                <a:schemeClr val="bg1"/>
              </a:solidFill>
            </a:endParaRPr>
          </a:p>
          <a:p>
            <a:pPr eaLnBrk="1" hangingPunct="1"/>
            <a:r>
              <a:rPr lang="en-US" altLang="sr-Latn-RS" sz="2200">
                <a:solidFill>
                  <a:schemeClr val="bg1"/>
                </a:solidFill>
              </a:rPr>
              <a:t>„Onda pokušaj onako kako ti smatraš da treba, a da bi ti pijesak ostao u šaci“, uputi ga majka. </a:t>
            </a:r>
            <a:endParaRPr lang="sr-Latn-CS" altLang="sr-Latn-RS" sz="2200">
              <a:solidFill>
                <a:schemeClr val="bg1"/>
              </a:solidFill>
            </a:endParaRPr>
          </a:p>
          <a:p>
            <a:pPr eaLnBrk="1" hangingPunct="1"/>
            <a:r>
              <a:rPr lang="en-US" altLang="sr-Latn-RS" sz="2200">
                <a:solidFill>
                  <a:schemeClr val="bg1"/>
                </a:solidFill>
              </a:rPr>
              <a:t>Sinčić je na to zagrabio novu šaku pijeska i šaku oblikovao kao zdjelicu, </a:t>
            </a:r>
            <a:endParaRPr lang="sr-Latn-CS" altLang="sr-Latn-RS" sz="2200">
              <a:solidFill>
                <a:schemeClr val="bg1"/>
              </a:solidFill>
            </a:endParaRPr>
          </a:p>
          <a:p>
            <a:pPr eaLnBrk="1" hangingPunct="1"/>
            <a:r>
              <a:rPr lang="en-US" altLang="sr-Latn-RS" sz="2200">
                <a:solidFill>
                  <a:schemeClr val="bg1"/>
                </a:solidFill>
              </a:rPr>
              <a:t>tako da pijesak ne može iscuriti niti da ga vjetar može otpuhati. </a:t>
            </a:r>
            <a:endParaRPr lang="sr-Latn-CS" altLang="sr-Latn-RS" sz="2200">
              <a:solidFill>
                <a:schemeClr val="bg1"/>
              </a:solidFill>
            </a:endParaRPr>
          </a:p>
          <a:p>
            <a:pPr eaLnBrk="1" hangingPunct="1"/>
            <a:r>
              <a:rPr lang="en-US" altLang="sr-Latn-RS" sz="2200">
                <a:solidFill>
                  <a:schemeClr val="bg1"/>
                </a:solidFill>
              </a:rPr>
              <a:t>„Vidi mama“, vikao je ponosno sinčić, „Pijesak mi je napokon u ruci!“ </a:t>
            </a:r>
            <a:endParaRPr lang="sr-Latn-CS" altLang="sr-Latn-RS" sz="2200">
              <a:solidFill>
                <a:schemeClr val="bg1"/>
              </a:solidFill>
            </a:endParaRPr>
          </a:p>
          <a:p>
            <a:pPr eaLnBrk="1" hangingPunct="1"/>
            <a:r>
              <a:rPr lang="en-US" altLang="sr-Latn-RS" sz="2200">
                <a:solidFill>
                  <a:schemeClr val="bg1"/>
                </a:solidFill>
              </a:rPr>
              <a:t>„Sine,“, odgovori mu mama, „upravo se tako čuva ljubav.“ </a:t>
            </a:r>
          </a:p>
          <a:p>
            <a:pPr algn="r" eaLnBrk="1" hangingPunct="1"/>
            <a:r>
              <a:rPr lang="en-US" altLang="sr-Latn-RS" sz="2200">
                <a:solidFill>
                  <a:schemeClr val="bg1"/>
                </a:solidFill>
              </a:rPr>
              <a:t>(nepoznati autor)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algn="r" eaLnBrk="1" hangingPunct="1"/>
            <a:r>
              <a:rPr lang="hr-HR" altLang="sr-Latn-RS" sz="3200" b="1" smtClean="0"/>
              <a:t>Razgovor o tekstu:</a:t>
            </a:r>
            <a:endParaRPr lang="en-US" altLang="sr-Latn-RS" sz="3200" b="1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60575"/>
            <a:ext cx="8229600" cy="4065588"/>
          </a:xfrm>
        </p:spPr>
        <p:txBody>
          <a:bodyPr/>
          <a:lstStyle/>
          <a:p>
            <a:pPr marL="609600" indent="-609600" algn="ctr" eaLnBrk="1" hangingPunct="1">
              <a:lnSpc>
                <a:spcPct val="80000"/>
              </a:lnSpc>
              <a:buFontTx/>
              <a:buNone/>
              <a:defRPr/>
            </a:pPr>
            <a:endParaRPr lang="hr-HR" sz="2800" b="1" dirty="0"/>
          </a:p>
          <a:p>
            <a:pPr eaLnBrk="1" hangingPunct="1"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hr-HR" sz="3600" dirty="0" smtClean="0"/>
              <a:t>Poruka priče?</a:t>
            </a:r>
          </a:p>
          <a:p>
            <a:pPr algn="just" eaLnBrk="1" hangingPunct="1">
              <a:defRPr/>
            </a:pPr>
            <a:r>
              <a:rPr lang="hr-HR" sz="3600" dirty="0" smtClean="0"/>
              <a:t>Usporedba ljubavi i ptice</a:t>
            </a:r>
          </a:p>
          <a:p>
            <a:pPr eaLnBrk="1" hangingPunct="1">
              <a:defRPr/>
            </a:pPr>
            <a:r>
              <a:rPr lang="hr-HR" sz="3600" dirty="0" smtClean="0"/>
              <a:t>Ljubav i sloboda su nerazdvojne; ljubav je sloboda</a:t>
            </a:r>
          </a:p>
          <a:p>
            <a:pPr marL="0" indent="0" eaLnBrk="1" hangingPunct="1">
              <a:lnSpc>
                <a:spcPct val="80000"/>
              </a:lnSpc>
              <a:buFontTx/>
              <a:buNone/>
              <a:defRPr/>
            </a:pPr>
            <a:endParaRPr lang="hr-HR" sz="3600" b="1" dirty="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  <a:defRPr/>
            </a:pPr>
            <a:endParaRPr lang="en-US" sz="2800" b="1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>
          <a:xfrm>
            <a:off x="0" y="1184275"/>
            <a:ext cx="8748713" cy="5672138"/>
          </a:xfrm>
        </p:spPr>
        <p:txBody>
          <a:bodyPr/>
          <a:lstStyle/>
          <a:p>
            <a:pPr algn="just" eaLnBrk="1" hangingPunct="1"/>
            <a:r>
              <a:rPr lang="hr-HR" altLang="sr-Latn-RS" smtClean="0"/>
              <a:t>Slobodno služenje u ljubavi dar je Duha Svetoga koji primamo u sakramentu svete Potvrde. Što ćemo učiniti s tim darom?</a:t>
            </a:r>
            <a:endParaRPr lang="en-US" altLang="sr-Latn-RS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hr-HR" altLang="sr-Latn-RS" sz="3200" b="1" smtClean="0"/>
              <a:t>Razgovor o tekstu:</a:t>
            </a:r>
            <a:endParaRPr lang="en-US" altLang="sr-Latn-RS" sz="3200" b="1" smtClean="0"/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2997200"/>
            <a:ext cx="5688012" cy="3355975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altLang="sr-Latn-RS" sz="3600" b="1" i="1" smtClean="0"/>
              <a:t>Tvrđava sv. Ivana i njezina simbolika</a:t>
            </a:r>
            <a:endParaRPr lang="en-US" altLang="sr-Latn-RS" sz="3600" b="1" i="1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213100"/>
            <a:ext cx="8075613" cy="3311525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/>
              <a:t>Ljubav ima mnogo oblika</a:t>
            </a: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/>
              <a:t>„Sigurna luka”.</a:t>
            </a: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/>
              <a:t> Tvrđava sv. Ivana apostola iz 14. stoljeća </a:t>
            </a: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/>
              <a:t>Danas su u njoj smještene: zbirke Pomorskog muzeja, Akvarij i Institut za more i priobalje, dok terase služe kao ljetna pozornica za potrebe Dubrovačkih ljetnih igara. </a:t>
            </a:r>
          </a:p>
        </p:txBody>
      </p:sp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775" y="1268413"/>
            <a:ext cx="3048000" cy="1724025"/>
          </a:xfrm>
          <a:prstGeom prst="rect">
            <a:avLst/>
          </a:prstGeom>
          <a:noFill/>
          <a:ln w="9525">
            <a:solidFill>
              <a:srgbClr val="FF5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E:\Kateheze SHKM\Slike\ana - slike - dubrovnik - srđ\IMG_943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243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altLang="sr-Latn-RS" sz="3200" b="1" i="1" smtClean="0">
                <a:solidFill>
                  <a:schemeClr val="bg1"/>
                </a:solidFill>
              </a:rPr>
              <a:t>Upoznavanje sa životom sv. Ivana apostola</a:t>
            </a:r>
            <a:endParaRPr lang="hr-HR" altLang="sr-Latn-RS" sz="3200" smtClean="0">
              <a:solidFill>
                <a:schemeClr val="bg1"/>
              </a:solidFill>
            </a:endParaRPr>
          </a:p>
        </p:txBody>
      </p:sp>
      <p:sp>
        <p:nvSpPr>
          <p:cNvPr id="10244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>
                <a:solidFill>
                  <a:schemeClr val="bg1"/>
                </a:solidFill>
              </a:rPr>
              <a:t>Evanđelist ljubavi</a:t>
            </a:r>
            <a:r>
              <a:rPr lang="en-US" altLang="sr-Latn-RS" sz="2800" smtClean="0">
                <a:solidFill>
                  <a:schemeClr val="bg1"/>
                </a:solidFill>
              </a:rPr>
              <a:t> </a:t>
            </a:r>
            <a:endParaRPr lang="hr-HR" altLang="sr-Latn-RS" sz="2800" smtClean="0">
              <a:solidFill>
                <a:schemeClr val="bg1"/>
              </a:solidFill>
            </a:endParaRP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>
                <a:solidFill>
                  <a:schemeClr val="bg1"/>
                </a:solidFill>
              </a:rPr>
              <a:t>Jedan  je od "stupova" Jeruzalemske Crkve, prve zajednice kršćanske skupine. </a:t>
            </a: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>
                <a:solidFill>
                  <a:schemeClr val="bg1"/>
                </a:solidFill>
              </a:rPr>
              <a:t>Roditelji su mu bili Zebedej i Saloma, a brat  sveti Jakov Stariji. </a:t>
            </a: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>
                <a:solidFill>
                  <a:schemeClr val="bg1"/>
                </a:solidFill>
              </a:rPr>
              <a:t>Prvotno je s obitelji bio ribar na Galilejskom moru pa učenik i suradnik sv. Ivana Krstitelja. </a:t>
            </a:r>
          </a:p>
          <a:p>
            <a:pPr algn="just" eaLnBrk="1" hangingPunct="1">
              <a:lnSpc>
                <a:spcPct val="80000"/>
              </a:lnSpc>
            </a:pPr>
            <a:r>
              <a:rPr lang="hr-HR" altLang="sr-Latn-RS" sz="2800" smtClean="0">
                <a:solidFill>
                  <a:schemeClr val="bg1"/>
                </a:solidFill>
              </a:rPr>
              <a:t>Prvi je sa sv. Andrijom pošao za Kristom. Nalazi se, uz sv. Petra i sv. Jakova Starijega, svoga brata, u užoj skupini učenika.</a:t>
            </a:r>
          </a:p>
          <a:p>
            <a:endParaRPr lang="hr-HR" altLang="sr-Latn-RS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Cambria"/>
        <a:ea typeface=""/>
        <a:cs typeface=""/>
      </a:majorFont>
      <a:minorFont>
        <a:latin typeface="Cambria"/>
        <a:ea typeface=""/>
        <a:cs typeface="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just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mbr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just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mbria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702</TotalTime>
  <Words>1310</Words>
  <Application>Microsoft Office PowerPoint</Application>
  <PresentationFormat>On-screen Show (4:3)</PresentationFormat>
  <Paragraphs>159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Cambria</vt:lpstr>
      <vt:lpstr>Arial</vt:lpstr>
      <vt:lpstr>Calibri</vt:lpstr>
      <vt:lpstr>Default Design</vt:lpstr>
      <vt:lpstr>Ključ raja</vt:lpstr>
      <vt:lpstr>Molitveno – meditativni početak</vt:lpstr>
      <vt:lpstr>PowerPoint Presentation</vt:lpstr>
      <vt:lpstr>Kako se čuva ljubav?!</vt:lpstr>
      <vt:lpstr>PowerPoint Presentation</vt:lpstr>
      <vt:lpstr>Razgovor o tekstu:</vt:lpstr>
      <vt:lpstr>Razgovor o tekstu:</vt:lpstr>
      <vt:lpstr>Tvrđava sv. Ivana i njezina simbolika</vt:lpstr>
      <vt:lpstr>Upoznavanje sa životom sv. Ivana apostola</vt:lpstr>
      <vt:lpstr>Upoznavanje sa životom sv. Ivana Apostola</vt:lpstr>
      <vt:lpstr>Čitanje Svetog pisma: Iv 15, 9-12</vt:lpstr>
      <vt:lpstr>Rad u skupinama:</vt:lpstr>
      <vt:lpstr>PowerPoint Presentation</vt:lpstr>
      <vt:lpstr>PowerPoint Presentation</vt:lpstr>
      <vt:lpstr>       Predstavljanje rezultata rada u skupinama </vt:lpstr>
      <vt:lpstr>Aktualizacija</vt:lpstr>
      <vt:lpstr>Sveto pismo već i u Starom zavjetu pokazuje ljubav prema Bogu i bližnjima kao put u istinski život.</vt:lpstr>
      <vt:lpstr>PowerPoint Presentation</vt:lpstr>
      <vt:lpstr>Meditativno-molitveni završetak</vt:lpstr>
      <vt:lpstr>Meditativno-molitveni završetak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LJUBAV</dc:title>
  <dc:creator>Ana</dc:creator>
  <cp:lastModifiedBy>ASUS</cp:lastModifiedBy>
  <cp:revision>45</cp:revision>
  <dcterms:created xsi:type="dcterms:W3CDTF">2013-05-16T08:05:31Z</dcterms:created>
  <dcterms:modified xsi:type="dcterms:W3CDTF">2013-12-19T11:41:42Z</dcterms:modified>
</cp:coreProperties>
</file>