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309" r:id="rId4"/>
    <p:sldId id="288" r:id="rId5"/>
    <p:sldId id="289" r:id="rId6"/>
    <p:sldId id="290" r:id="rId7"/>
    <p:sldId id="292" r:id="rId8"/>
    <p:sldId id="293" r:id="rId9"/>
    <p:sldId id="310" r:id="rId10"/>
    <p:sldId id="311" r:id="rId11"/>
    <p:sldId id="299" r:id="rId12"/>
    <p:sldId id="312" r:id="rId13"/>
    <p:sldId id="303" r:id="rId14"/>
    <p:sldId id="304" r:id="rId15"/>
    <p:sldId id="305" r:id="rId16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99"/>
    <a:srgbClr val="2F5925"/>
    <a:srgbClr val="9A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5" d="100"/>
          <a:sy n="35" d="100"/>
        </p:scale>
        <p:origin x="-8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02"/>
    </p:cViewPr>
  </p:sorterViewPr>
  <p:notesViewPr>
    <p:cSldViewPr>
      <p:cViewPr varScale="1">
        <p:scale>
          <a:sx n="56" d="100"/>
          <a:sy n="56" d="100"/>
        </p:scale>
        <p:origin x="-288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8D58C9-E767-4CEF-BBDF-2A50A64789AE}" type="doc">
      <dgm:prSet loTypeId="urn:microsoft.com/office/officeart/2005/8/layout/hList6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hr-HR"/>
        </a:p>
      </dgm:t>
    </dgm:pt>
    <dgm:pt modelId="{EF29E688-641E-4BB6-B1AD-906801CD44E7}">
      <dgm:prSet phldrT="[Text]" custT="1"/>
      <dgm:spPr/>
      <dgm:t>
        <a:bodyPr/>
        <a:lstStyle/>
        <a:p>
          <a:r>
            <a:rPr lang="hr-HR" sz="2400" dirty="0" smtClean="0"/>
            <a:t>Ponašanje nakon ispovijedi?</a:t>
          </a:r>
          <a:endParaRPr lang="hr-HR" sz="2400" dirty="0"/>
        </a:p>
      </dgm:t>
    </dgm:pt>
    <dgm:pt modelId="{17D44906-6DDB-4754-9E7C-D03BF227DD57}" type="parTrans" cxnId="{E104A099-3D8E-4BCA-BC53-1EF2643C2DBA}">
      <dgm:prSet/>
      <dgm:spPr/>
      <dgm:t>
        <a:bodyPr/>
        <a:lstStyle/>
        <a:p>
          <a:endParaRPr lang="hr-HR"/>
        </a:p>
      </dgm:t>
    </dgm:pt>
    <dgm:pt modelId="{38779D65-E0EB-48EE-83DC-29FAB4E4FBAF}" type="sibTrans" cxnId="{E104A099-3D8E-4BCA-BC53-1EF2643C2DBA}">
      <dgm:prSet/>
      <dgm:spPr/>
      <dgm:t>
        <a:bodyPr/>
        <a:lstStyle/>
        <a:p>
          <a:endParaRPr lang="hr-HR"/>
        </a:p>
      </dgm:t>
    </dgm:pt>
    <dgm:pt modelId="{2B484A5D-758C-4609-8CA7-A74F22562C85}">
      <dgm:prSet custT="1"/>
      <dgm:spPr/>
      <dgm:t>
        <a:bodyPr/>
        <a:lstStyle/>
        <a:p>
          <a:r>
            <a:rPr lang="hr-HR" sz="2400" dirty="0" smtClean="0"/>
            <a:t>Promijeniti perspektivu</a:t>
          </a:r>
          <a:endParaRPr lang="hr-HR" sz="2400" dirty="0"/>
        </a:p>
      </dgm:t>
    </dgm:pt>
    <dgm:pt modelId="{55F5E975-6552-4B7C-90E5-B1B7D4517366}" type="parTrans" cxnId="{5B825F0A-5B33-49E4-BD60-14CFD22F7463}">
      <dgm:prSet/>
      <dgm:spPr/>
      <dgm:t>
        <a:bodyPr/>
        <a:lstStyle/>
        <a:p>
          <a:endParaRPr lang="hr-HR"/>
        </a:p>
      </dgm:t>
    </dgm:pt>
    <dgm:pt modelId="{D727C32B-7221-4CEC-A949-2325FA517FA0}" type="sibTrans" cxnId="{5B825F0A-5B33-49E4-BD60-14CFD22F7463}">
      <dgm:prSet/>
      <dgm:spPr/>
      <dgm:t>
        <a:bodyPr/>
        <a:lstStyle/>
        <a:p>
          <a:endParaRPr lang="hr-HR"/>
        </a:p>
      </dgm:t>
    </dgm:pt>
    <dgm:pt modelId="{FEBC8FC4-9328-45C3-A64A-89C410C5DFEF}">
      <dgm:prSet custT="1"/>
      <dgm:spPr/>
      <dgm:t>
        <a:bodyPr/>
        <a:lstStyle/>
        <a:p>
          <a:r>
            <a:rPr lang="hr-HR" sz="2400" dirty="0" smtClean="0"/>
            <a:t>Farizejština u našoj župnoj zajednici?</a:t>
          </a:r>
          <a:endParaRPr lang="hr-HR" sz="2400" dirty="0"/>
        </a:p>
      </dgm:t>
    </dgm:pt>
    <dgm:pt modelId="{16992C7B-3453-4AFA-8164-D202F1DEA967}" type="parTrans" cxnId="{3ECFC5E3-6CE8-4127-A1B2-8EBCDD066443}">
      <dgm:prSet/>
      <dgm:spPr/>
      <dgm:t>
        <a:bodyPr/>
        <a:lstStyle/>
        <a:p>
          <a:endParaRPr lang="hr-HR"/>
        </a:p>
      </dgm:t>
    </dgm:pt>
    <dgm:pt modelId="{A9A5D3F4-2F68-458F-A6C5-46B21E3600E1}" type="sibTrans" cxnId="{3ECFC5E3-6CE8-4127-A1B2-8EBCDD066443}">
      <dgm:prSet/>
      <dgm:spPr/>
      <dgm:t>
        <a:bodyPr/>
        <a:lstStyle/>
        <a:p>
          <a:endParaRPr lang="hr-HR"/>
        </a:p>
      </dgm:t>
    </dgm:pt>
    <dgm:pt modelId="{018D9CB1-7A23-4557-8A10-74094FF2301E}">
      <dgm:prSet custT="1"/>
      <dgm:spPr/>
      <dgm:t>
        <a:bodyPr/>
        <a:lstStyle/>
        <a:p>
          <a:r>
            <a:rPr lang="hr-HR" sz="2400" dirty="0" smtClean="0"/>
            <a:t>Ne vjerujemo u Božje oproštenje?</a:t>
          </a:r>
          <a:endParaRPr lang="hr-HR" sz="2400" dirty="0"/>
        </a:p>
      </dgm:t>
    </dgm:pt>
    <dgm:pt modelId="{5A7B13EA-E2EF-4BAC-928D-0632F80E4D9A}" type="parTrans" cxnId="{C1B73E9A-D318-401C-9160-5F69A4C91C0A}">
      <dgm:prSet/>
      <dgm:spPr/>
      <dgm:t>
        <a:bodyPr/>
        <a:lstStyle/>
        <a:p>
          <a:endParaRPr lang="hr-HR"/>
        </a:p>
      </dgm:t>
    </dgm:pt>
    <dgm:pt modelId="{14785BAF-5821-4CC8-87C5-4BCF907708FE}" type="sibTrans" cxnId="{C1B73E9A-D318-401C-9160-5F69A4C91C0A}">
      <dgm:prSet/>
      <dgm:spPr/>
      <dgm:t>
        <a:bodyPr/>
        <a:lstStyle/>
        <a:p>
          <a:endParaRPr lang="hr-HR"/>
        </a:p>
      </dgm:t>
    </dgm:pt>
    <dgm:pt modelId="{DE6B30C3-3323-4343-A559-3EA84556BD00}" type="pres">
      <dgm:prSet presAssocID="{128D58C9-E767-4CEF-BBDF-2A50A64789A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46BEBEE8-E8CF-4C8C-B80C-62F380782E38}" type="pres">
      <dgm:prSet presAssocID="{2B484A5D-758C-4609-8CA7-A74F22562C8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285697C6-57CA-4EF7-98D4-BBC46590EEE1}" type="pres">
      <dgm:prSet presAssocID="{D727C32B-7221-4CEC-A949-2325FA517FA0}" presName="sibTrans" presStyleCnt="0"/>
      <dgm:spPr/>
      <dgm:t>
        <a:bodyPr/>
        <a:lstStyle/>
        <a:p>
          <a:endParaRPr lang="hr-HR"/>
        </a:p>
      </dgm:t>
    </dgm:pt>
    <dgm:pt modelId="{AC25BE54-5E17-422A-A809-39E5F3A2E360}" type="pres">
      <dgm:prSet presAssocID="{FEBC8FC4-9328-45C3-A64A-89C410C5DFE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FFEA0B4E-6362-43DE-B521-E4C5EE5D1955}" type="pres">
      <dgm:prSet presAssocID="{A9A5D3F4-2F68-458F-A6C5-46B21E3600E1}" presName="sibTrans" presStyleCnt="0"/>
      <dgm:spPr/>
      <dgm:t>
        <a:bodyPr/>
        <a:lstStyle/>
        <a:p>
          <a:endParaRPr lang="hr-HR"/>
        </a:p>
      </dgm:t>
    </dgm:pt>
    <dgm:pt modelId="{EDC800C7-8FF6-47B8-878A-02F7CFFE7FCA}" type="pres">
      <dgm:prSet presAssocID="{018D9CB1-7A23-4557-8A10-74094FF2301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BC6CA7D-5019-441F-B28E-40433514F093}" type="pres">
      <dgm:prSet presAssocID="{14785BAF-5821-4CC8-87C5-4BCF907708FE}" presName="sibTrans" presStyleCnt="0"/>
      <dgm:spPr/>
      <dgm:t>
        <a:bodyPr/>
        <a:lstStyle/>
        <a:p>
          <a:endParaRPr lang="hr-HR"/>
        </a:p>
      </dgm:t>
    </dgm:pt>
    <dgm:pt modelId="{9A882F69-3058-40B3-A2F3-A4547E7551F0}" type="pres">
      <dgm:prSet presAssocID="{EF29E688-641E-4BB6-B1AD-906801CD44E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3ECFC5E3-6CE8-4127-A1B2-8EBCDD066443}" srcId="{128D58C9-E767-4CEF-BBDF-2A50A64789AE}" destId="{FEBC8FC4-9328-45C3-A64A-89C410C5DFEF}" srcOrd="1" destOrd="0" parTransId="{16992C7B-3453-4AFA-8164-D202F1DEA967}" sibTransId="{A9A5D3F4-2F68-458F-A6C5-46B21E3600E1}"/>
    <dgm:cxn modelId="{E104A099-3D8E-4BCA-BC53-1EF2643C2DBA}" srcId="{128D58C9-E767-4CEF-BBDF-2A50A64789AE}" destId="{EF29E688-641E-4BB6-B1AD-906801CD44E7}" srcOrd="3" destOrd="0" parTransId="{17D44906-6DDB-4754-9E7C-D03BF227DD57}" sibTransId="{38779D65-E0EB-48EE-83DC-29FAB4E4FBAF}"/>
    <dgm:cxn modelId="{E31BDCF4-09AA-4C39-BDFA-D4C7F4FCD9F6}" type="presOf" srcId="{018D9CB1-7A23-4557-8A10-74094FF2301E}" destId="{EDC800C7-8FF6-47B8-878A-02F7CFFE7FCA}" srcOrd="0" destOrd="0" presId="urn:microsoft.com/office/officeart/2005/8/layout/hList6"/>
    <dgm:cxn modelId="{D52EAD14-9F3D-461B-B2DF-56CDE017E670}" type="presOf" srcId="{2B484A5D-758C-4609-8CA7-A74F22562C85}" destId="{46BEBEE8-E8CF-4C8C-B80C-62F380782E38}" srcOrd="0" destOrd="0" presId="urn:microsoft.com/office/officeart/2005/8/layout/hList6"/>
    <dgm:cxn modelId="{2D0EFE78-58E2-476D-9085-C4220862B20C}" type="presOf" srcId="{FEBC8FC4-9328-45C3-A64A-89C410C5DFEF}" destId="{AC25BE54-5E17-422A-A809-39E5F3A2E360}" srcOrd="0" destOrd="0" presId="urn:microsoft.com/office/officeart/2005/8/layout/hList6"/>
    <dgm:cxn modelId="{C1B73E9A-D318-401C-9160-5F69A4C91C0A}" srcId="{128D58C9-E767-4CEF-BBDF-2A50A64789AE}" destId="{018D9CB1-7A23-4557-8A10-74094FF2301E}" srcOrd="2" destOrd="0" parTransId="{5A7B13EA-E2EF-4BAC-928D-0632F80E4D9A}" sibTransId="{14785BAF-5821-4CC8-87C5-4BCF907708FE}"/>
    <dgm:cxn modelId="{0106A950-9F3F-4927-AA69-6C41A220526C}" type="presOf" srcId="{EF29E688-641E-4BB6-B1AD-906801CD44E7}" destId="{9A882F69-3058-40B3-A2F3-A4547E7551F0}" srcOrd="0" destOrd="0" presId="urn:microsoft.com/office/officeart/2005/8/layout/hList6"/>
    <dgm:cxn modelId="{2C5CD5A6-9E02-41E6-ADF2-F3B13FFD7988}" type="presOf" srcId="{128D58C9-E767-4CEF-BBDF-2A50A64789AE}" destId="{DE6B30C3-3323-4343-A559-3EA84556BD00}" srcOrd="0" destOrd="0" presId="urn:microsoft.com/office/officeart/2005/8/layout/hList6"/>
    <dgm:cxn modelId="{5B825F0A-5B33-49E4-BD60-14CFD22F7463}" srcId="{128D58C9-E767-4CEF-BBDF-2A50A64789AE}" destId="{2B484A5D-758C-4609-8CA7-A74F22562C85}" srcOrd="0" destOrd="0" parTransId="{55F5E975-6552-4B7C-90E5-B1B7D4517366}" sibTransId="{D727C32B-7221-4CEC-A949-2325FA517FA0}"/>
    <dgm:cxn modelId="{B46D1582-1378-4F9F-96F4-E960966DE908}" type="presParOf" srcId="{DE6B30C3-3323-4343-A559-3EA84556BD00}" destId="{46BEBEE8-E8CF-4C8C-B80C-62F380782E38}" srcOrd="0" destOrd="0" presId="urn:microsoft.com/office/officeart/2005/8/layout/hList6"/>
    <dgm:cxn modelId="{A9A789A7-D231-45DB-9A0E-31B828B4220E}" type="presParOf" srcId="{DE6B30C3-3323-4343-A559-3EA84556BD00}" destId="{285697C6-57CA-4EF7-98D4-BBC46590EEE1}" srcOrd="1" destOrd="0" presId="urn:microsoft.com/office/officeart/2005/8/layout/hList6"/>
    <dgm:cxn modelId="{757ECD42-1EAA-4FE2-93F5-06437A62E498}" type="presParOf" srcId="{DE6B30C3-3323-4343-A559-3EA84556BD00}" destId="{AC25BE54-5E17-422A-A809-39E5F3A2E360}" srcOrd="2" destOrd="0" presId="urn:microsoft.com/office/officeart/2005/8/layout/hList6"/>
    <dgm:cxn modelId="{8F03DF9B-8D9E-4A15-B1C1-BCD2D16FA1DA}" type="presParOf" srcId="{DE6B30C3-3323-4343-A559-3EA84556BD00}" destId="{FFEA0B4E-6362-43DE-B521-E4C5EE5D1955}" srcOrd="3" destOrd="0" presId="urn:microsoft.com/office/officeart/2005/8/layout/hList6"/>
    <dgm:cxn modelId="{14045CB7-1B8B-430A-A198-D842C1EF94CC}" type="presParOf" srcId="{DE6B30C3-3323-4343-A559-3EA84556BD00}" destId="{EDC800C7-8FF6-47B8-878A-02F7CFFE7FCA}" srcOrd="4" destOrd="0" presId="urn:microsoft.com/office/officeart/2005/8/layout/hList6"/>
    <dgm:cxn modelId="{63BB9936-17AA-4408-B77F-B77076282A5C}" type="presParOf" srcId="{DE6B30C3-3323-4343-A559-3EA84556BD00}" destId="{4BC6CA7D-5019-441F-B28E-40433514F093}" srcOrd="5" destOrd="0" presId="urn:microsoft.com/office/officeart/2005/8/layout/hList6"/>
    <dgm:cxn modelId="{2216130B-CD18-4DB8-B193-7B5E22312EF9}" type="presParOf" srcId="{DE6B30C3-3323-4343-A559-3EA84556BD00}" destId="{9A882F69-3058-40B3-A2F3-A4547E7551F0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28E611-382F-4E70-AD4C-E873A00937F9}" type="doc">
      <dgm:prSet loTypeId="urn:microsoft.com/office/officeart/2009/layout/ReverseList" loCatId="relationship" qsTypeId="urn:microsoft.com/office/officeart/2005/8/quickstyle/3d7" qsCatId="3D" csTypeId="urn:microsoft.com/office/officeart/2005/8/colors/accent0_1" csCatId="mainScheme" phldr="1"/>
      <dgm:spPr/>
      <dgm:t>
        <a:bodyPr/>
        <a:lstStyle/>
        <a:p>
          <a:endParaRPr lang="hr-HR"/>
        </a:p>
      </dgm:t>
    </dgm:pt>
    <dgm:pt modelId="{04D23D5B-D915-4669-BB1F-AF62D6B1607E}">
      <dgm:prSet phldrT="[Text]" custT="1"/>
      <dgm:spPr/>
      <dgm:t>
        <a:bodyPr/>
        <a:lstStyle/>
        <a:p>
          <a:r>
            <a:rPr lang="hr-HR" sz="2000" b="1" i="1" dirty="0" smtClean="0">
              <a:solidFill>
                <a:schemeClr val="tx2">
                  <a:lumMod val="50000"/>
                </a:schemeClr>
              </a:solidFill>
            </a:rPr>
            <a:t>Gdje ćemo pronaći mir</a:t>
          </a: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Ako uistinu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želimo mijenjati svijet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krenimo odmah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i to od sebe.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mir nije tamo negdje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beskrajno daleko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već tu, blizu,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unutar nas.</a:t>
          </a:r>
          <a:endParaRPr lang="hr-HR" sz="1600" dirty="0">
            <a:solidFill>
              <a:schemeClr val="tx2">
                <a:lumMod val="50000"/>
              </a:schemeClr>
            </a:solidFill>
          </a:endParaRPr>
        </a:p>
      </dgm:t>
    </dgm:pt>
    <dgm:pt modelId="{A7C3A0F4-BF77-40EE-9C06-A4D23484AC83}" type="parTrans" cxnId="{41E49450-CAD2-4099-9069-5B16A557FEB6}">
      <dgm:prSet/>
      <dgm:spPr/>
      <dgm:t>
        <a:bodyPr/>
        <a:lstStyle/>
        <a:p>
          <a:endParaRPr lang="hr-HR"/>
        </a:p>
      </dgm:t>
    </dgm:pt>
    <dgm:pt modelId="{D0BFE0B8-A494-47E6-8453-500739C0E68F}" type="sibTrans" cxnId="{41E49450-CAD2-4099-9069-5B16A557FEB6}">
      <dgm:prSet/>
      <dgm:spPr/>
      <dgm:t>
        <a:bodyPr/>
        <a:lstStyle/>
        <a:p>
          <a:endParaRPr lang="hr-HR"/>
        </a:p>
      </dgm:t>
    </dgm:pt>
    <dgm:pt modelId="{42BBC180-02C1-44D2-84E0-EAFB9AE900B3}">
      <dgm:prSet phldrT="[Text]" custT="1"/>
      <dgm:spPr/>
      <dgm:t>
        <a:bodyPr/>
        <a:lstStyle/>
        <a:p>
          <a:endParaRPr lang="hr-HR" sz="1600" b="1" i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Ispunimo prazninu ljepotom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naučimo voljeti bližnjega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pustimo svjetlost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u naše živote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jer naš mir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(a i naš nemir)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stanuje tu,</a:t>
          </a:r>
          <a:endParaRPr lang="hr-HR" sz="1600" b="1" dirty="0" smtClean="0">
            <a:solidFill>
              <a:schemeClr val="tx2">
                <a:lumMod val="50000"/>
              </a:schemeClr>
            </a:solidFill>
          </a:endParaRP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unutar nas.   </a:t>
          </a:r>
        </a:p>
        <a:p>
          <a:r>
            <a:rPr lang="hr-HR" sz="1600" b="1" i="1" dirty="0" smtClean="0">
              <a:solidFill>
                <a:schemeClr val="tx2">
                  <a:lumMod val="50000"/>
                </a:schemeClr>
              </a:solidFill>
            </a:rPr>
            <a:t>            Željka Tolić Majstorović </a:t>
          </a:r>
          <a:endParaRPr lang="hr-HR" sz="1600" dirty="0">
            <a:solidFill>
              <a:schemeClr val="tx2">
                <a:lumMod val="50000"/>
              </a:schemeClr>
            </a:solidFill>
          </a:endParaRPr>
        </a:p>
      </dgm:t>
    </dgm:pt>
    <dgm:pt modelId="{04F2FB0F-67A8-451A-AE26-42F26DD6122F}" type="parTrans" cxnId="{C96BD88C-9D22-4DFD-B3B8-AE8F0833CCD2}">
      <dgm:prSet/>
      <dgm:spPr/>
      <dgm:t>
        <a:bodyPr/>
        <a:lstStyle/>
        <a:p>
          <a:endParaRPr lang="hr-HR"/>
        </a:p>
      </dgm:t>
    </dgm:pt>
    <dgm:pt modelId="{FAF8D339-23D3-4588-B850-956FDFDE0666}" type="sibTrans" cxnId="{C96BD88C-9D22-4DFD-B3B8-AE8F0833CCD2}">
      <dgm:prSet/>
      <dgm:spPr/>
      <dgm:t>
        <a:bodyPr/>
        <a:lstStyle/>
        <a:p>
          <a:endParaRPr lang="hr-HR"/>
        </a:p>
      </dgm:t>
    </dgm:pt>
    <dgm:pt modelId="{CA414738-D6DB-4F8A-82B1-87F2C26A2ED9}" type="pres">
      <dgm:prSet presAssocID="{1928E611-382F-4E70-AD4C-E873A00937F9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hr-HR"/>
        </a:p>
      </dgm:t>
    </dgm:pt>
    <dgm:pt modelId="{E8812574-1141-4318-8A15-03B9846FAE41}" type="pres">
      <dgm:prSet presAssocID="{1928E611-382F-4E70-AD4C-E873A00937F9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288FCF0-8A7B-41AE-BD51-74B21B6AD7DB}" type="pres">
      <dgm:prSet presAssocID="{1928E611-382F-4E70-AD4C-E873A00937F9}" presName="LeftNode" presStyleLbl="bgImgPlace1" presStyleIdx="0" presStyleCnt="2" custScaleX="239461">
        <dgm:presLayoutVars>
          <dgm:chMax val="2"/>
          <dgm:chPref val="2"/>
        </dgm:presLayoutVars>
      </dgm:prSet>
      <dgm:spPr/>
      <dgm:t>
        <a:bodyPr/>
        <a:lstStyle/>
        <a:p>
          <a:endParaRPr lang="hr-HR"/>
        </a:p>
      </dgm:t>
    </dgm:pt>
    <dgm:pt modelId="{CBE029AC-42BB-4D0E-AE14-87686C909C17}" type="pres">
      <dgm:prSet presAssocID="{1928E611-382F-4E70-AD4C-E873A00937F9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A03D756-0A0F-4398-9F74-DCA6A0EDC036}" type="pres">
      <dgm:prSet presAssocID="{1928E611-382F-4E70-AD4C-E873A00937F9}" presName="RightNode" presStyleLbl="bgImgPlace1" presStyleIdx="1" presStyleCnt="2" custScaleX="187299">
        <dgm:presLayoutVars>
          <dgm:chMax val="0"/>
          <dgm:chPref val="0"/>
        </dgm:presLayoutVars>
      </dgm:prSet>
      <dgm:spPr/>
      <dgm:t>
        <a:bodyPr/>
        <a:lstStyle/>
        <a:p>
          <a:endParaRPr lang="hr-HR"/>
        </a:p>
      </dgm:t>
    </dgm:pt>
    <dgm:pt modelId="{0B586AA6-24CE-4CD7-A13A-B87A8F29DB68}" type="pres">
      <dgm:prSet presAssocID="{1928E611-382F-4E70-AD4C-E873A00937F9}" presName="TopArrow" presStyleLbl="node1" presStyleIdx="0" presStyleCnt="2" custLinFactNeighborX="-42998" custLinFactNeighborY="-7492"/>
      <dgm:spPr/>
    </dgm:pt>
    <dgm:pt modelId="{49B69D2F-2B11-4970-B1C2-E950FF80AF09}" type="pres">
      <dgm:prSet presAssocID="{1928E611-382F-4E70-AD4C-E873A00937F9}" presName="BottomArrow" presStyleLbl="node1" presStyleIdx="1" presStyleCnt="2" custLinFactNeighborX="-39252" custLinFactNeighborY="6351"/>
      <dgm:spPr/>
    </dgm:pt>
  </dgm:ptLst>
  <dgm:cxnLst>
    <dgm:cxn modelId="{D9990DE0-DEC5-4219-9C1F-CBAC1E6A6BFE}" type="presOf" srcId="{04D23D5B-D915-4669-BB1F-AF62D6B1607E}" destId="{7288FCF0-8A7B-41AE-BD51-74B21B6AD7DB}" srcOrd="1" destOrd="0" presId="urn:microsoft.com/office/officeart/2009/layout/ReverseList"/>
    <dgm:cxn modelId="{8D8479AB-21D2-4E3F-9B3C-C07A8B57FA87}" type="presOf" srcId="{42BBC180-02C1-44D2-84E0-EAFB9AE900B3}" destId="{CBE029AC-42BB-4D0E-AE14-87686C909C17}" srcOrd="0" destOrd="0" presId="urn:microsoft.com/office/officeart/2009/layout/ReverseList"/>
    <dgm:cxn modelId="{D179BD2E-DFFC-4EFD-97D1-69BA31C4256B}" type="presOf" srcId="{04D23D5B-D915-4669-BB1F-AF62D6B1607E}" destId="{E8812574-1141-4318-8A15-03B9846FAE41}" srcOrd="0" destOrd="0" presId="urn:microsoft.com/office/officeart/2009/layout/ReverseList"/>
    <dgm:cxn modelId="{C96BD88C-9D22-4DFD-B3B8-AE8F0833CCD2}" srcId="{1928E611-382F-4E70-AD4C-E873A00937F9}" destId="{42BBC180-02C1-44D2-84E0-EAFB9AE900B3}" srcOrd="1" destOrd="0" parTransId="{04F2FB0F-67A8-451A-AE26-42F26DD6122F}" sibTransId="{FAF8D339-23D3-4588-B850-956FDFDE0666}"/>
    <dgm:cxn modelId="{DE448D5D-38CC-4046-80EC-7D0010974CB9}" type="presOf" srcId="{42BBC180-02C1-44D2-84E0-EAFB9AE900B3}" destId="{4A03D756-0A0F-4398-9F74-DCA6A0EDC036}" srcOrd="1" destOrd="0" presId="urn:microsoft.com/office/officeart/2009/layout/ReverseList"/>
    <dgm:cxn modelId="{41E49450-CAD2-4099-9069-5B16A557FEB6}" srcId="{1928E611-382F-4E70-AD4C-E873A00937F9}" destId="{04D23D5B-D915-4669-BB1F-AF62D6B1607E}" srcOrd="0" destOrd="0" parTransId="{A7C3A0F4-BF77-40EE-9C06-A4D23484AC83}" sibTransId="{D0BFE0B8-A494-47E6-8453-500739C0E68F}"/>
    <dgm:cxn modelId="{462897EF-2DEC-4D75-AB18-E18FE1830D34}" type="presOf" srcId="{1928E611-382F-4E70-AD4C-E873A00937F9}" destId="{CA414738-D6DB-4F8A-82B1-87F2C26A2ED9}" srcOrd="0" destOrd="0" presId="urn:microsoft.com/office/officeart/2009/layout/ReverseList"/>
    <dgm:cxn modelId="{E5AF2FDA-1D55-49CA-86E9-3F17E8C6F8F5}" type="presParOf" srcId="{CA414738-D6DB-4F8A-82B1-87F2C26A2ED9}" destId="{E8812574-1141-4318-8A15-03B9846FAE41}" srcOrd="0" destOrd="0" presId="urn:microsoft.com/office/officeart/2009/layout/ReverseList"/>
    <dgm:cxn modelId="{A72F7E48-6262-4EEA-8AC2-D5355AC107D8}" type="presParOf" srcId="{CA414738-D6DB-4F8A-82B1-87F2C26A2ED9}" destId="{7288FCF0-8A7B-41AE-BD51-74B21B6AD7DB}" srcOrd="1" destOrd="0" presId="urn:microsoft.com/office/officeart/2009/layout/ReverseList"/>
    <dgm:cxn modelId="{88A9A94F-11D9-403C-AFC8-6923FE3BA468}" type="presParOf" srcId="{CA414738-D6DB-4F8A-82B1-87F2C26A2ED9}" destId="{CBE029AC-42BB-4D0E-AE14-87686C909C17}" srcOrd="2" destOrd="0" presId="urn:microsoft.com/office/officeart/2009/layout/ReverseList"/>
    <dgm:cxn modelId="{4404B646-2E9A-4808-80BE-952D51FE4375}" type="presParOf" srcId="{CA414738-D6DB-4F8A-82B1-87F2C26A2ED9}" destId="{4A03D756-0A0F-4398-9F74-DCA6A0EDC036}" srcOrd="3" destOrd="0" presId="urn:microsoft.com/office/officeart/2009/layout/ReverseList"/>
    <dgm:cxn modelId="{50ADD780-35D3-45D5-A62C-A0A7CB07E0BF}" type="presParOf" srcId="{CA414738-D6DB-4F8A-82B1-87F2C26A2ED9}" destId="{0B586AA6-24CE-4CD7-A13A-B87A8F29DB68}" srcOrd="4" destOrd="0" presId="urn:microsoft.com/office/officeart/2009/layout/ReverseList"/>
    <dgm:cxn modelId="{C5B8B2C2-6F62-4826-ABA4-7DD080332F12}" type="presParOf" srcId="{CA414738-D6DB-4F8A-82B1-87F2C26A2ED9}" destId="{49B69D2F-2B11-4970-B1C2-E950FF80AF09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BEBEE8-E8CF-4C8C-B80C-62F380782E38}">
      <dsp:nvSpPr>
        <dsp:cNvPr id="0" name=""/>
        <dsp:cNvSpPr/>
      </dsp:nvSpPr>
      <dsp:spPr>
        <a:xfrm rot="16200000">
          <a:off x="-1287549" y="1289533"/>
          <a:ext cx="4525963" cy="194689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/>
            <a:t>Promijeniti perspektivu</a:t>
          </a:r>
          <a:endParaRPr lang="hr-HR" sz="2400" kern="1200" dirty="0"/>
        </a:p>
      </dsp:txBody>
      <dsp:txXfrm rot="5400000">
        <a:off x="1985" y="905192"/>
        <a:ext cx="1946895" cy="2715577"/>
      </dsp:txXfrm>
    </dsp:sp>
    <dsp:sp modelId="{AC25BE54-5E17-422A-A809-39E5F3A2E360}">
      <dsp:nvSpPr>
        <dsp:cNvPr id="0" name=""/>
        <dsp:cNvSpPr/>
      </dsp:nvSpPr>
      <dsp:spPr>
        <a:xfrm rot="16200000">
          <a:off x="805362" y="1289533"/>
          <a:ext cx="4525963" cy="194689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/>
            <a:t>Farizejština u našoj župnoj zajednici?</a:t>
          </a:r>
          <a:endParaRPr lang="hr-HR" sz="2400" kern="1200" dirty="0"/>
        </a:p>
      </dsp:txBody>
      <dsp:txXfrm rot="5400000">
        <a:off x="2094896" y="905192"/>
        <a:ext cx="1946895" cy="2715577"/>
      </dsp:txXfrm>
    </dsp:sp>
    <dsp:sp modelId="{EDC800C7-8FF6-47B8-878A-02F7CFFE7FCA}">
      <dsp:nvSpPr>
        <dsp:cNvPr id="0" name=""/>
        <dsp:cNvSpPr/>
      </dsp:nvSpPr>
      <dsp:spPr>
        <a:xfrm rot="16200000">
          <a:off x="2898274" y="1289533"/>
          <a:ext cx="4525963" cy="194689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/>
            <a:t>Ne vjerujemo u Božje oproštenje?</a:t>
          </a:r>
          <a:endParaRPr lang="hr-HR" sz="2400" kern="1200" dirty="0"/>
        </a:p>
      </dsp:txBody>
      <dsp:txXfrm rot="5400000">
        <a:off x="4187808" y="905192"/>
        <a:ext cx="1946895" cy="2715577"/>
      </dsp:txXfrm>
    </dsp:sp>
    <dsp:sp modelId="{9A882F69-3058-40B3-A2F3-A4547E7551F0}">
      <dsp:nvSpPr>
        <dsp:cNvPr id="0" name=""/>
        <dsp:cNvSpPr/>
      </dsp:nvSpPr>
      <dsp:spPr>
        <a:xfrm rot="16200000">
          <a:off x="4991186" y="1289533"/>
          <a:ext cx="4525963" cy="194689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400" kern="1200" dirty="0" smtClean="0"/>
            <a:t>Ponašanje nakon ispovijedi?</a:t>
          </a:r>
          <a:endParaRPr lang="hr-HR" sz="2400" kern="1200" dirty="0"/>
        </a:p>
      </dsp:txBody>
      <dsp:txXfrm rot="5400000">
        <a:off x="6280720" y="905192"/>
        <a:ext cx="1946895" cy="271557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88FCF0-8A7B-41AE-BD51-74B21B6AD7DB}">
      <dsp:nvSpPr>
        <dsp:cNvPr id="0" name=""/>
        <dsp:cNvSpPr/>
      </dsp:nvSpPr>
      <dsp:spPr>
        <a:xfrm rot="16200000">
          <a:off x="2482713" y="172954"/>
          <a:ext cx="3749809" cy="5487322"/>
        </a:xfrm>
        <a:prstGeom prst="round2SameRect">
          <a:avLst>
            <a:gd name="adj1" fmla="val 16670"/>
            <a:gd name="adj2" fmla="val 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-2118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127000" rIns="114300" bIns="1270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b="1" i="1" kern="1200" dirty="0" smtClean="0">
              <a:solidFill>
                <a:schemeClr val="tx2">
                  <a:lumMod val="50000"/>
                </a:schemeClr>
              </a:solidFill>
            </a:rPr>
            <a:t>Gdje ćemo pronaći mir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Ako uistinu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želimo mijenjati svijet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krenimo odmah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i to od sebe.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mir nije tamo negdje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beskrajno daleko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već tu, blizu,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unutar nas.</a:t>
          </a:r>
          <a:endParaRPr lang="hr-HR" sz="1600" kern="1200" dirty="0">
            <a:solidFill>
              <a:schemeClr val="tx2">
                <a:lumMod val="50000"/>
              </a:schemeClr>
            </a:solidFill>
          </a:endParaRPr>
        </a:p>
      </dsp:txBody>
      <dsp:txXfrm rot="5400000">
        <a:off x="1797041" y="1224794"/>
        <a:ext cx="5304238" cy="3383641"/>
      </dsp:txXfrm>
    </dsp:sp>
    <dsp:sp modelId="{4A03D756-0A0F-4398-9F74-DCA6A0EDC036}">
      <dsp:nvSpPr>
        <dsp:cNvPr id="0" name=""/>
        <dsp:cNvSpPr/>
      </dsp:nvSpPr>
      <dsp:spPr>
        <a:xfrm rot="5400000">
          <a:off x="4878298" y="770608"/>
          <a:ext cx="3749809" cy="4292014"/>
        </a:xfrm>
        <a:prstGeom prst="round2SameRect">
          <a:avLst>
            <a:gd name="adj1" fmla="val 16670"/>
            <a:gd name="adj2" fmla="val 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z="-211800" extrusionH="10600" prstMaterial="plastic">
          <a:bevelT w="101600" h="8600" prst="relaxedInset"/>
          <a:bevelB w="8600" h="8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91440" tIns="101600" rIns="60960" bIns="10160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hr-HR" sz="1600" b="1" i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Ispunimo prazninu ljepotom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naučimo voljeti bližnjega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pustimo svjetlost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u naše živote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jer naš mir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(a i naš nemir)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stanuje tu,</a:t>
          </a:r>
          <a:endParaRPr lang="hr-HR" sz="1600" b="1" kern="1200" dirty="0" smtClean="0">
            <a:solidFill>
              <a:schemeClr val="tx2">
                <a:lumMod val="50000"/>
              </a:schemeClr>
            </a:solidFill>
          </a:endParaRP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unutar nas.  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600" b="1" i="1" kern="1200" dirty="0" smtClean="0">
              <a:solidFill>
                <a:schemeClr val="tx2">
                  <a:lumMod val="50000"/>
                </a:schemeClr>
              </a:solidFill>
            </a:rPr>
            <a:t>            Željka Tolić Majstorović </a:t>
          </a:r>
          <a:endParaRPr lang="hr-HR" sz="1600" kern="1200" dirty="0">
            <a:solidFill>
              <a:schemeClr val="tx2">
                <a:lumMod val="50000"/>
              </a:schemeClr>
            </a:solidFill>
          </a:endParaRPr>
        </a:p>
      </dsp:txBody>
      <dsp:txXfrm rot="-5400000">
        <a:off x="4607196" y="1224794"/>
        <a:ext cx="4108930" cy="3383641"/>
      </dsp:txXfrm>
    </dsp:sp>
    <dsp:sp modelId="{0B586AA6-24CE-4CD7-A13A-B87A8F29DB68}">
      <dsp:nvSpPr>
        <dsp:cNvPr id="0" name=""/>
        <dsp:cNvSpPr/>
      </dsp:nvSpPr>
      <dsp:spPr>
        <a:xfrm>
          <a:off x="3327330" y="-179468"/>
          <a:ext cx="2395584" cy="2395468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9B69D2F-2B11-4970-B1C2-E950FF80AF09}">
      <dsp:nvSpPr>
        <dsp:cNvPr id="0" name=""/>
        <dsp:cNvSpPr/>
      </dsp:nvSpPr>
      <dsp:spPr>
        <a:xfrm rot="10800000">
          <a:off x="3417069" y="3589315"/>
          <a:ext cx="2395584" cy="2395468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5248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136311-274C-4AAF-B25E-2EC1C79843F0}" type="datetimeFigureOut">
              <a:rPr lang="hr-HR" smtClean="0"/>
              <a:pPr/>
              <a:t>19.12.2013.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4A64D9-1763-4751-8ABD-EF0362360C8C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105373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alphaModFix amt="33000"/>
            <a:lum bright="40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86298-1409-4DB5-BA9C-87BD3E4BF845}" type="datetimeFigureOut">
              <a:rPr lang="sr-Latn-CS" smtClean="0"/>
              <a:pPr/>
              <a:t>19.12.2013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D65B6-FEA5-40AD-B18D-3B09DE978EE8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-377371"/>
            <a:ext cx="9226898" cy="72353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643050"/>
            <a:ext cx="7772400" cy="1470025"/>
          </a:xfrm>
        </p:spPr>
        <p:txBody>
          <a:bodyPr>
            <a:normAutofit/>
          </a:bodyPr>
          <a:lstStyle/>
          <a:p>
            <a:r>
              <a:rPr lang="hr-HR" sz="7200" b="1" dirty="0" smtClean="0">
                <a:solidFill>
                  <a:srgbClr val="002060"/>
                </a:solidFill>
              </a:rPr>
              <a:t>ORUĐE MIRA</a:t>
            </a:r>
            <a:endParaRPr lang="hr-HR" sz="7200" b="1" dirty="0">
              <a:solidFill>
                <a:srgbClr val="00206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5301208"/>
            <a:ext cx="6400800" cy="792087"/>
          </a:xfrm>
        </p:spPr>
        <p:txBody>
          <a:bodyPr/>
          <a:lstStyle/>
          <a:p>
            <a:r>
              <a:rPr lang="sr-Latn-CS" b="1" dirty="0" smtClean="0">
                <a:solidFill>
                  <a:srgbClr val="002060"/>
                </a:solidFill>
              </a:rPr>
              <a:t>SHKM Dubrovnik 2014.</a:t>
            </a:r>
          </a:p>
          <a:p>
            <a:endParaRPr lang="hr-HR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274638"/>
            <a:ext cx="8147248" cy="1066130"/>
          </a:xfrm>
        </p:spPr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rgbClr val="002060"/>
                </a:solidFill>
              </a:rPr>
              <a:t/>
            </a:r>
            <a:br>
              <a:rPr lang="hr-HR" b="1" dirty="0" smtClean="0">
                <a:solidFill>
                  <a:srgbClr val="002060"/>
                </a:solidFill>
              </a:rPr>
            </a:br>
            <a:r>
              <a:rPr lang="hr-HR" b="1" dirty="0" smtClean="0">
                <a:solidFill>
                  <a:srgbClr val="002060"/>
                </a:solidFill>
              </a:rPr>
              <a:t>Produbljivanje teme</a:t>
            </a:r>
            <a:br>
              <a:rPr lang="hr-HR" b="1" dirty="0" smtClean="0">
                <a:solidFill>
                  <a:srgbClr val="002060"/>
                </a:solidFill>
              </a:rPr>
            </a:br>
            <a:r>
              <a:rPr lang="hr-HR" sz="3100" b="1" dirty="0">
                <a:solidFill>
                  <a:srgbClr val="002060"/>
                </a:solidFill>
              </a:rPr>
              <a:t/>
            </a:r>
            <a:br>
              <a:rPr lang="hr-HR" sz="3100" b="1" dirty="0">
                <a:solidFill>
                  <a:srgbClr val="002060"/>
                </a:solidFill>
              </a:rPr>
            </a:br>
            <a:endParaRPr lang="hr-HR" sz="31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8738218"/>
              </p:ext>
            </p:extLst>
          </p:nvPr>
        </p:nvGraphicFramePr>
        <p:xfrm>
          <a:off x="-900608" y="764704"/>
          <a:ext cx="10513168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25351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E:\Kateheze SHKM\Slike\ana - slike - dubrovnik - srđ\IMG_9439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0"/>
            <a:ext cx="8208912" cy="2780928"/>
          </a:xfrm>
        </p:spPr>
        <p:txBody>
          <a:bodyPr>
            <a:normAutofit/>
          </a:bodyPr>
          <a:lstStyle/>
          <a:p>
            <a:r>
              <a:rPr lang="hr-HR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Tvrđava </a:t>
            </a:r>
            <a:r>
              <a:rPr lang="hr-H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Revelin se nalazi sjeveroistočno od dubrovačkih </a:t>
            </a:r>
            <a:r>
              <a:rPr lang="hr-HR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gradskih zidina, od kojih je odijeljena dubokim jarkom i spojena mostom. </a:t>
            </a:r>
            <a:endParaRPr lang="hr-HR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  <a:p>
            <a:r>
              <a:rPr lang="hr-H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Namjena </a:t>
            </a:r>
            <a:r>
              <a:rPr lang="hr-HR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joj je bila obrana Dubrovnika od Turaka</a:t>
            </a:r>
            <a:r>
              <a:rPr lang="hr-H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.</a:t>
            </a:r>
          </a:p>
          <a:p>
            <a:r>
              <a:rPr lang="hr-H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Povijest</a:t>
            </a:r>
          </a:p>
          <a:p>
            <a:r>
              <a:rPr lang="hr-HR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Zanimljivosti</a:t>
            </a:r>
            <a:endParaRPr lang="hr-HR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55576" y="1844823"/>
            <a:ext cx="40324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hr-HR" sz="2400" dirty="0">
                <a:solidFill>
                  <a:srgbClr val="002060"/>
                </a:solidFill>
              </a:rPr>
              <a:t>P</a:t>
            </a:r>
            <a:r>
              <a:rPr lang="hr-HR" sz="2400" dirty="0" smtClean="0">
                <a:solidFill>
                  <a:srgbClr val="002060"/>
                </a:solidFill>
              </a:rPr>
              <a:t>rihvaćamo drugačije? </a:t>
            </a:r>
          </a:p>
          <a:p>
            <a:endParaRPr lang="hr-HR" sz="2400" dirty="0" smtClean="0">
              <a:solidFill>
                <a:srgbClr val="00206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hr-HR" sz="2400" dirty="0">
                <a:solidFill>
                  <a:srgbClr val="002060"/>
                </a:solidFill>
              </a:rPr>
              <a:t>Š</a:t>
            </a:r>
            <a:r>
              <a:rPr lang="hr-HR" sz="2400" dirty="0" smtClean="0">
                <a:solidFill>
                  <a:srgbClr val="002060"/>
                </a:solidFill>
              </a:rPr>
              <a:t>to to obraćenicima „zamjeramo“ ?Osobna iskustva i primjere ponašanja zajednice prema obraćenicima, posebno pozitivne. </a:t>
            </a:r>
          </a:p>
          <a:p>
            <a:endParaRPr lang="hr-HR" sz="2400" dirty="0">
              <a:solidFill>
                <a:srgbClr val="00206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hr-HR" sz="2400" dirty="0" smtClean="0">
                <a:solidFill>
                  <a:srgbClr val="002060"/>
                </a:solidFill>
              </a:rPr>
              <a:t>Na </a:t>
            </a:r>
            <a:r>
              <a:rPr lang="hr-HR" sz="2400" dirty="0">
                <a:solidFill>
                  <a:srgbClr val="002060"/>
                </a:solidFill>
              </a:rPr>
              <a:t>koje sve načine možemo pomoći subraći da ostanu na pravom putu?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778098"/>
          </a:xfrm>
        </p:spPr>
        <p:txBody>
          <a:bodyPr/>
          <a:lstStyle/>
          <a:p>
            <a:r>
              <a:rPr lang="hr-HR" dirty="0" smtClean="0">
                <a:solidFill>
                  <a:srgbClr val="002060"/>
                </a:solidFill>
              </a:rPr>
              <a:t>Doprinosim miru u zajednici</a:t>
            </a:r>
            <a:endParaRPr lang="hr-HR" dirty="0">
              <a:solidFill>
                <a:srgbClr val="002060"/>
              </a:solidFill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644008" y="1844823"/>
            <a:ext cx="4320480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345305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hr-HR" sz="3600" b="1" dirty="0" smtClean="0"/>
              <a:t/>
            </a:r>
            <a:br>
              <a:rPr lang="hr-HR" sz="3600" b="1" dirty="0" smtClean="0"/>
            </a:br>
            <a:r>
              <a:rPr lang="hr-HR" sz="3600" b="1" dirty="0" smtClean="0">
                <a:solidFill>
                  <a:srgbClr val="002060"/>
                </a:solidFill>
              </a:rPr>
              <a:t>Sinteza</a:t>
            </a:r>
            <a:endParaRPr lang="hr-HR" sz="3600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/>
          <p:nvPr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531440"/>
            <a:ext cx="9144000" cy="75608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435280" cy="566355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hr-HR" sz="3400" dirty="0" smtClean="0">
              <a:solidFill>
                <a:srgbClr val="002060"/>
              </a:solidFill>
            </a:endParaRPr>
          </a:p>
          <a:p>
            <a:pPr lvl="1"/>
            <a:r>
              <a:rPr lang="hr-HR" sz="3400" dirty="0" smtClean="0">
                <a:solidFill>
                  <a:srgbClr val="002060"/>
                </a:solidFill>
              </a:rPr>
              <a:t>Bog me voli i želi me sretnog, ostvarenog i u miru sa sobom i drugima.</a:t>
            </a:r>
          </a:p>
          <a:p>
            <a:pPr marL="457200" lvl="1" indent="0">
              <a:buNone/>
            </a:pPr>
            <a:endParaRPr lang="hr-HR" sz="3400" dirty="0" smtClean="0">
              <a:solidFill>
                <a:srgbClr val="002060"/>
              </a:solidFill>
            </a:endParaRPr>
          </a:p>
          <a:p>
            <a:pPr lvl="1"/>
            <a:r>
              <a:rPr lang="hr-HR" sz="3400" dirty="0" smtClean="0">
                <a:solidFill>
                  <a:srgbClr val="002060"/>
                </a:solidFill>
              </a:rPr>
              <a:t>Mir nije samo odsustvo rata i fizičkog nasilja. Mir je u dubini našeg srca i to nije nedostižno i neostvarivo. </a:t>
            </a:r>
          </a:p>
          <a:p>
            <a:pPr marL="457200" lvl="1" indent="0">
              <a:buNone/>
            </a:pPr>
            <a:endParaRPr lang="hr-HR" sz="3400" dirty="0" smtClean="0">
              <a:solidFill>
                <a:srgbClr val="002060"/>
              </a:solidFill>
            </a:endParaRPr>
          </a:p>
          <a:p>
            <a:pPr lvl="1"/>
            <a:r>
              <a:rPr lang="hr-HR" sz="3400" dirty="0" smtClean="0">
                <a:solidFill>
                  <a:srgbClr val="002060"/>
                </a:solidFill>
              </a:rPr>
              <a:t>Mir je čista misao i čisto srce, odsustvo mržnje, zavisti, ljubomore koja nas izjeda. </a:t>
            </a:r>
          </a:p>
          <a:p>
            <a:pPr marL="457200" lvl="1" indent="0">
              <a:buNone/>
            </a:pPr>
            <a:endParaRPr lang="hr-HR" sz="3400" dirty="0" smtClean="0">
              <a:solidFill>
                <a:srgbClr val="002060"/>
              </a:solidFill>
            </a:endParaRPr>
          </a:p>
          <a:p>
            <a:pPr lvl="1"/>
            <a:r>
              <a:rPr lang="hr-HR" sz="3400" dirty="0" smtClean="0">
                <a:solidFill>
                  <a:srgbClr val="002060"/>
                </a:solidFill>
              </a:rPr>
              <a:t>Mir je spremnost na pomaganje drugima bez ljutnje i razočarenja ako nam nisu zahvalili ili istom mjerom uzvratili.</a:t>
            </a:r>
          </a:p>
          <a:p>
            <a:pPr marL="457200" lvl="1" indent="0">
              <a:buNone/>
            </a:pPr>
            <a:endParaRPr lang="hr-HR" sz="3400" dirty="0" smtClean="0">
              <a:solidFill>
                <a:srgbClr val="002060"/>
              </a:solidFill>
            </a:endParaRPr>
          </a:p>
          <a:p>
            <a:pPr lvl="1"/>
            <a:r>
              <a:rPr lang="hr-HR" sz="3400" dirty="0" smtClean="0">
                <a:solidFill>
                  <a:srgbClr val="002060"/>
                </a:solidFill>
              </a:rPr>
              <a:t>Mir je odsustvo osuđivanja sebe i drugih. </a:t>
            </a:r>
            <a:r>
              <a:rPr lang="hr-HR" sz="3400" i="1" dirty="0" smtClean="0">
                <a:solidFill>
                  <a:srgbClr val="002060"/>
                </a:solidFill>
              </a:rPr>
              <a:t>"Tko je od vas bez grijeha, neka prvi na nju baci kamen." </a:t>
            </a:r>
            <a:r>
              <a:rPr lang="hr-HR" sz="3400" i="1" dirty="0">
                <a:solidFill>
                  <a:srgbClr val="002060"/>
                </a:solidFill>
              </a:rPr>
              <a:t>(</a:t>
            </a:r>
            <a:r>
              <a:rPr lang="hr-HR" sz="3400" i="1" dirty="0" smtClean="0">
                <a:solidFill>
                  <a:srgbClr val="002060"/>
                </a:solidFill>
              </a:rPr>
              <a:t>Iv 8,7)</a:t>
            </a:r>
          </a:p>
          <a:p>
            <a:endParaRPr lang="hr-HR" sz="3400" dirty="0"/>
          </a:p>
        </p:txBody>
      </p:sp>
      <p:sp>
        <p:nvSpPr>
          <p:cNvPr id="5" name="TextBox 4"/>
          <p:cNvSpPr txBox="1"/>
          <p:nvPr/>
        </p:nvSpPr>
        <p:spPr>
          <a:xfrm>
            <a:off x="2987824" y="332656"/>
            <a:ext cx="2374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3200" dirty="0" smtClean="0">
                <a:solidFill>
                  <a:srgbClr val="002060"/>
                </a:solidFill>
              </a:rPr>
              <a:t>Sinteza</a:t>
            </a:r>
            <a:endParaRPr lang="hr-HR" sz="32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b="1" dirty="0" smtClean="0">
                <a:solidFill>
                  <a:srgbClr val="C00000"/>
                </a:solidFill>
              </a:rPr>
              <a:t>Molitveni završetak</a:t>
            </a:r>
            <a:br>
              <a:rPr lang="hr-HR" sz="3600" b="1" dirty="0" smtClean="0">
                <a:solidFill>
                  <a:srgbClr val="C00000"/>
                </a:solidFill>
              </a:rPr>
            </a:br>
            <a:r>
              <a:rPr lang="hr-HR" sz="3200" dirty="0" smtClean="0">
                <a:solidFill>
                  <a:srgbClr val="C00000"/>
                </a:solidFill>
              </a:rPr>
              <a:t>Psalam 130 - </a:t>
            </a:r>
            <a:r>
              <a:rPr lang="hr-HR" sz="3200" i="1" dirty="0" smtClean="0">
                <a:solidFill>
                  <a:srgbClr val="C00000"/>
                </a:solidFill>
              </a:rPr>
              <a:t>Pouzdanje u Boga</a:t>
            </a:r>
            <a:r>
              <a:rPr lang="hr-HR" sz="3200" dirty="0" smtClean="0">
                <a:solidFill>
                  <a:srgbClr val="C00000"/>
                </a:solidFill>
              </a:rPr>
              <a:t> </a:t>
            </a:r>
            <a:endParaRPr lang="hr-HR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2000240"/>
            <a:ext cx="3614734" cy="4525963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hr-HR" i="1" baseline="30000" dirty="0" smtClean="0">
                <a:solidFill>
                  <a:srgbClr val="C00000"/>
                </a:solidFill>
              </a:rPr>
              <a:t>1</a:t>
            </a:r>
            <a:r>
              <a:rPr lang="hr-HR" i="1" dirty="0" smtClean="0">
                <a:solidFill>
                  <a:srgbClr val="C00000"/>
                </a:solidFill>
              </a:rPr>
              <a:t>Hodočasnička pjesma. </a:t>
            </a: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i="1" dirty="0" smtClean="0">
                <a:solidFill>
                  <a:srgbClr val="C00000"/>
                </a:solidFill>
              </a:rPr>
              <a:t>Iz dubine, Jahve, vapijem tebi:</a:t>
            </a: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i="1" dirty="0" smtClean="0">
                <a:solidFill>
                  <a:srgbClr val="C00000"/>
                </a:solidFill>
              </a:rPr>
              <a:t> </a:t>
            </a:r>
            <a:r>
              <a:rPr lang="hr-HR" i="1" baseline="30000" dirty="0" smtClean="0">
                <a:solidFill>
                  <a:srgbClr val="C00000"/>
                </a:solidFill>
              </a:rPr>
              <a:t>2</a:t>
            </a:r>
            <a:r>
              <a:rPr lang="hr-HR" i="1" dirty="0" smtClean="0">
                <a:solidFill>
                  <a:srgbClr val="C00000"/>
                </a:solidFill>
              </a:rPr>
              <a:t> Gospodine, čuj glas moj! </a:t>
            </a: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i="1" dirty="0" smtClean="0">
                <a:solidFill>
                  <a:srgbClr val="C00000"/>
                </a:solidFill>
              </a:rPr>
              <a:t>Neka pazi uho tvoje</a:t>
            </a: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i="1" dirty="0" smtClean="0">
                <a:solidFill>
                  <a:srgbClr val="C00000"/>
                </a:solidFill>
              </a:rPr>
              <a:t> na glas moga vapaja!</a:t>
            </a: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i="1" dirty="0" smtClean="0">
                <a:solidFill>
                  <a:srgbClr val="C00000"/>
                </a:solidFill>
              </a:rPr>
              <a:t> </a:t>
            </a: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i="1" dirty="0" smtClean="0">
                <a:solidFill>
                  <a:srgbClr val="C00000"/>
                </a:solidFill>
              </a:rPr>
              <a:t> </a:t>
            </a:r>
            <a:r>
              <a:rPr lang="hr-HR" i="1" baseline="30000" dirty="0" smtClean="0">
                <a:solidFill>
                  <a:srgbClr val="C00000"/>
                </a:solidFill>
              </a:rPr>
              <a:t>3</a:t>
            </a:r>
            <a:r>
              <a:rPr lang="hr-HR" i="1" dirty="0" smtClean="0">
                <a:solidFill>
                  <a:srgbClr val="C00000"/>
                </a:solidFill>
              </a:rPr>
              <a:t> Ako se, Jahve, grijeha budeš spominjao, </a:t>
            </a: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i="1" dirty="0" smtClean="0">
                <a:solidFill>
                  <a:srgbClr val="C00000"/>
                </a:solidFill>
              </a:rPr>
              <a:t>Gospodine, tko će opstati?</a:t>
            </a: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i="1" dirty="0" smtClean="0">
                <a:solidFill>
                  <a:srgbClr val="C00000"/>
                </a:solidFill>
              </a:rPr>
              <a:t>Al' u tebi je praštanje,</a:t>
            </a:r>
            <a:endParaRPr lang="hr-HR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hr-HR" i="1" dirty="0" smtClean="0">
                <a:solidFill>
                  <a:srgbClr val="C00000"/>
                </a:solidFill>
              </a:rPr>
              <a:t> Da bi te se bojali. </a:t>
            </a:r>
            <a:endParaRPr lang="hr-HR" dirty="0">
              <a:solidFill>
                <a:srgbClr val="C0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857752" y="2000216"/>
            <a:ext cx="3857652" cy="464349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b="0" i="1" u="none" strike="noStrike" kern="1200" cap="none" spc="0" normalizeH="0" baseline="3000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hr-HR" sz="3200" b="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 Jahvu ja se uzdam, 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duša se moja u njegovu</a:t>
            </a:r>
            <a:r>
              <a:rPr kumimoji="0" lang="hr-HR" sz="320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uzda riječ. 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i="1" u="none" strike="noStrike" kern="1200" cap="none" spc="0" normalizeH="0" baseline="3000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Duša moja čeka Gospodina 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više no zoru straža noćna; 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više no zoru straža noćna 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nek Izrael čeka Jahvu.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Jer je u Jahve milosrđe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 obilno je u njega</a:t>
            </a:r>
            <a:r>
              <a:rPr kumimoji="0" lang="hr-HR" sz="3200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otkupljenje;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i="1" u="none" strike="noStrike" kern="1200" cap="none" spc="0" normalizeH="0" baseline="3000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8</a:t>
            </a: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on će otkupiti Izraela 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hr-HR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od svih grijeha njegovih.</a:t>
            </a:r>
            <a:endParaRPr kumimoji="0" lang="hr-HR" sz="320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Kateheze SHKM\Slike\olive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0"/>
            <a:ext cx="5256584" cy="1752195"/>
          </a:xfrm>
          <a:prstGeom prst="rect">
            <a:avLst/>
          </a:prstGeom>
          <a:noFill/>
          <a:effectLst>
            <a:reflection blurRad="6350" stA="50000" endA="295" endPos="92000" dist="101600" dir="5400000" sy="-100000" algn="bl" rotWithShape="0"/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dirty="0"/>
              <a:t> </a:t>
            </a:r>
            <a:r>
              <a:rPr lang="hr-HR" dirty="0" smtClean="0"/>
              <a:t>   </a:t>
            </a:r>
          </a:p>
          <a:p>
            <a:pPr marL="0" indent="0">
              <a:buNone/>
            </a:pPr>
            <a:r>
              <a:rPr lang="hr-HR" dirty="0" smtClean="0">
                <a:solidFill>
                  <a:srgbClr val="002060"/>
                </a:solidFill>
              </a:rPr>
              <a:t>O </a:t>
            </a:r>
            <a:r>
              <a:rPr lang="hr-HR" dirty="0">
                <a:solidFill>
                  <a:srgbClr val="002060"/>
                </a:solidFill>
              </a:rPr>
              <a:t>značenju masline kao najčešćeg simbola </a:t>
            </a:r>
            <a:r>
              <a:rPr lang="hr-HR" dirty="0" smtClean="0">
                <a:solidFill>
                  <a:srgbClr val="002060"/>
                </a:solidFill>
              </a:rPr>
              <a:t>mira:</a:t>
            </a:r>
          </a:p>
          <a:p>
            <a:pPr marL="0" indent="0">
              <a:buNone/>
            </a:pPr>
            <a:endParaRPr lang="hr-HR" dirty="0" smtClean="0">
              <a:solidFill>
                <a:srgbClr val="002060"/>
              </a:solidFill>
            </a:endParaRPr>
          </a:p>
          <a:p>
            <a:r>
              <a:rPr lang="hr-HR" dirty="0" smtClean="0">
                <a:solidFill>
                  <a:srgbClr val="002060"/>
                </a:solidFill>
              </a:rPr>
              <a:t>Solonov zakonik  </a:t>
            </a:r>
          </a:p>
          <a:p>
            <a:endParaRPr lang="hr-HR" dirty="0" smtClean="0">
              <a:solidFill>
                <a:srgbClr val="002060"/>
              </a:solidFill>
            </a:endParaRPr>
          </a:p>
          <a:p>
            <a:r>
              <a:rPr lang="hr-HR" dirty="0">
                <a:solidFill>
                  <a:srgbClr val="002060"/>
                </a:solidFill>
              </a:rPr>
              <a:t>S</a:t>
            </a:r>
            <a:r>
              <a:rPr lang="hr-HR" dirty="0" smtClean="0">
                <a:solidFill>
                  <a:srgbClr val="002060"/>
                </a:solidFill>
              </a:rPr>
              <a:t>imbol zdravlja i bogastva</a:t>
            </a:r>
            <a:endParaRPr lang="hr-HR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hr-HR" dirty="0" smtClean="0">
              <a:solidFill>
                <a:srgbClr val="002060"/>
              </a:solidFill>
            </a:endParaRPr>
          </a:p>
          <a:p>
            <a:r>
              <a:rPr lang="hr-HR" dirty="0" smtClean="0">
                <a:solidFill>
                  <a:srgbClr val="002060"/>
                </a:solidFill>
              </a:rPr>
              <a:t>U Bibliji</a:t>
            </a:r>
            <a:endParaRPr lang="hr-HR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rmAutofit fontScale="90000"/>
          </a:bodyPr>
          <a:lstStyle/>
          <a:p>
            <a:r>
              <a:rPr lang="hr-HR" sz="3600" b="1" dirty="0" smtClean="0"/>
              <a:t/>
            </a:r>
            <a:br>
              <a:rPr lang="hr-HR" sz="3600" b="1" dirty="0" smtClean="0"/>
            </a:br>
            <a:r>
              <a:rPr lang="hr-HR" sz="3600" b="1" dirty="0" smtClean="0">
                <a:solidFill>
                  <a:srgbClr val="9A0000"/>
                </a:solidFill>
              </a:rPr>
              <a:t>Molitveno – meditativni početak</a:t>
            </a:r>
            <a:endParaRPr lang="hr-HR" sz="3600" dirty="0">
              <a:solidFill>
                <a:srgbClr val="9A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115328" cy="936104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hr-HR" i="1" dirty="0" smtClean="0">
                <a:solidFill>
                  <a:srgbClr val="9A0000"/>
                </a:solidFill>
              </a:rPr>
              <a:t>	</a:t>
            </a:r>
          </a:p>
          <a:p>
            <a:r>
              <a:rPr lang="hr-HR" sz="2800" b="1" dirty="0" smtClean="0">
                <a:solidFill>
                  <a:srgbClr val="9A0000"/>
                </a:solidFill>
              </a:rPr>
              <a:t>Molitva sv. Franje za mir</a:t>
            </a:r>
          </a:p>
          <a:p>
            <a:endParaRPr lang="hr-HR" sz="2800" dirty="0" smtClean="0">
              <a:solidFill>
                <a:srgbClr val="9A0000"/>
              </a:solidFill>
            </a:endParaRPr>
          </a:p>
          <a:p>
            <a:pPr algn="ctr">
              <a:buNone/>
            </a:pPr>
            <a:endParaRPr lang="hr-HR" sz="4200" dirty="0">
              <a:solidFill>
                <a:srgbClr val="9A0000"/>
              </a:solidFill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2564904"/>
            <a:ext cx="5004048" cy="40073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hr-HR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00562" y="3357562"/>
            <a:ext cx="4357718" cy="32147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hr-HR" sz="2000" b="1" i="1" dirty="0">
                <a:solidFill>
                  <a:srgbClr val="9A0000"/>
                </a:solidFill>
              </a:rPr>
              <a:t>Gospodine, učini da ne tražim: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da me tješe, nego da ja tješim druge;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da ne zahtijevam da me razumiju,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nego da ja razumijem druge;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da ne tražim samo da me ljube,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nego da i ja ljubim druge!</a:t>
            </a:r>
            <a:endParaRPr lang="hr-HR" sz="2000" b="1" dirty="0">
              <a:solidFill>
                <a:srgbClr val="9A0000"/>
              </a:solidFill>
            </a:endParaRPr>
          </a:p>
          <a:p>
            <a:pPr algn="ctr"/>
            <a:r>
              <a:rPr lang="hr-HR" sz="2000" b="1" i="1" dirty="0">
                <a:solidFill>
                  <a:srgbClr val="9A0000"/>
                </a:solidFill>
              </a:rPr>
              <a:t>Jer tko se daruje, prima;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tko prašta, bit će mu oprošteno;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i tko umire sebi,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rađa se za vječni život.</a:t>
            </a:r>
            <a:endParaRPr lang="hr-HR" sz="2000" b="1" dirty="0">
              <a:solidFill>
                <a:srgbClr val="9A0000"/>
              </a:solidFill>
            </a:endParaRPr>
          </a:p>
          <a:p>
            <a:pPr algn="ctr"/>
            <a:endParaRPr lang="hr-HR" sz="2000" b="1" dirty="0" smtClean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7504" y="2420887"/>
            <a:ext cx="453596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000" b="1" i="1" dirty="0">
                <a:solidFill>
                  <a:srgbClr val="9A0000"/>
                </a:solidFill>
              </a:rPr>
              <a:t>Gospodine, učini me oruđem </a:t>
            </a:r>
            <a:r>
              <a:rPr lang="hr-HR" sz="2000" b="1" i="1" dirty="0" smtClean="0">
                <a:solidFill>
                  <a:srgbClr val="9A0000"/>
                </a:solidFill>
              </a:rPr>
              <a:t>svoga mira</a:t>
            </a:r>
            <a:r>
              <a:rPr lang="hr-HR" sz="2000" b="1" i="1" dirty="0">
                <a:solidFill>
                  <a:srgbClr val="9A0000"/>
                </a:solidFill>
              </a:rPr>
              <a:t>: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Gdje je mržnja, da donosim ljubav!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Gdje je uvreda, da donosim praštanje!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Gdje je nesloga, da donosim jedinstvo!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Gdje je zabluda, da donosim istinu!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Gdje je sumnja, da donosim vjeru!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Gdje je očaj, da donosim nadu!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Gdje je tama, da donosim svjetlo!</a:t>
            </a:r>
            <a:br>
              <a:rPr lang="hr-HR" sz="2000" b="1" i="1" dirty="0">
                <a:solidFill>
                  <a:srgbClr val="9A0000"/>
                </a:solidFill>
              </a:rPr>
            </a:br>
            <a:r>
              <a:rPr lang="hr-HR" sz="2000" b="1" i="1" dirty="0">
                <a:solidFill>
                  <a:srgbClr val="9A0000"/>
                </a:solidFill>
              </a:rPr>
              <a:t>Gdje je žalost, da donosim radost!</a:t>
            </a:r>
            <a:endParaRPr lang="hr-HR" sz="2000" b="1" dirty="0">
              <a:solidFill>
                <a:srgbClr val="9A0000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257" name="Group 19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583376"/>
              </p:ext>
            </p:extLst>
          </p:nvPr>
        </p:nvGraphicFramePr>
        <p:xfrm>
          <a:off x="468313" y="692150"/>
          <a:ext cx="8064500" cy="4707062"/>
        </p:xfrm>
        <a:graphic>
          <a:graphicData uri="http://schemas.openxmlformats.org/drawingml/2006/table">
            <a:tbl>
              <a:tblPr/>
              <a:tblGrid>
                <a:gridCol w="2016125"/>
                <a:gridCol w="2016125"/>
                <a:gridCol w="2016125"/>
                <a:gridCol w="2016125"/>
              </a:tblGrid>
              <a:tr h="836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Grijeh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Ispovjedaonica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Praštanje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Nadoknada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5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Skrušenost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Svećenik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U ime Crkve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U obliku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molitve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6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Žaljenje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Štola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Križanje pokornika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U obliku dobrih djela</a:t>
                      </a: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62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hr-HR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KAJANJE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ISPOVIJED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ODRJEŠENJE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POKORA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77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hr-HR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omic Sans MS" pitchFamily="66" charset="0"/>
                        </a:rPr>
                        <a:t>SAKRAMENT POMIRENJA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8281" name="AutoShape 217"/>
          <p:cNvSpPr>
            <a:spLocks noChangeArrowheads="1"/>
          </p:cNvSpPr>
          <p:nvPr/>
        </p:nvSpPr>
        <p:spPr bwMode="auto">
          <a:xfrm>
            <a:off x="614999" y="784342"/>
            <a:ext cx="1841500" cy="6588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A 1</a:t>
            </a:r>
          </a:p>
        </p:txBody>
      </p:sp>
      <p:sp>
        <p:nvSpPr>
          <p:cNvPr id="88282" name="AutoShape 218"/>
          <p:cNvSpPr>
            <a:spLocks noChangeArrowheads="1"/>
          </p:cNvSpPr>
          <p:nvPr/>
        </p:nvSpPr>
        <p:spPr bwMode="auto">
          <a:xfrm>
            <a:off x="614999" y="1623587"/>
            <a:ext cx="1841500" cy="6588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>
                <a:solidFill>
                  <a:schemeClr val="bg1"/>
                </a:solidFill>
              </a:rPr>
              <a:t>A 2</a:t>
            </a:r>
          </a:p>
        </p:txBody>
      </p:sp>
      <p:sp>
        <p:nvSpPr>
          <p:cNvPr id="88283" name="AutoShape 219"/>
          <p:cNvSpPr>
            <a:spLocks noChangeArrowheads="1"/>
          </p:cNvSpPr>
          <p:nvPr/>
        </p:nvSpPr>
        <p:spPr bwMode="auto">
          <a:xfrm>
            <a:off x="637695" y="2412373"/>
            <a:ext cx="1841500" cy="6588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A 3</a:t>
            </a:r>
          </a:p>
        </p:txBody>
      </p:sp>
      <p:sp>
        <p:nvSpPr>
          <p:cNvPr id="88285" name="AutoShape 221"/>
          <p:cNvSpPr>
            <a:spLocks noChangeArrowheads="1"/>
          </p:cNvSpPr>
          <p:nvPr/>
        </p:nvSpPr>
        <p:spPr bwMode="auto">
          <a:xfrm>
            <a:off x="614999" y="3727335"/>
            <a:ext cx="1841500" cy="69902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000" b="1" dirty="0">
                <a:solidFill>
                  <a:schemeClr val="bg1"/>
                </a:solidFill>
              </a:rPr>
              <a:t>Stupac A</a:t>
            </a:r>
          </a:p>
        </p:txBody>
      </p:sp>
      <p:sp>
        <p:nvSpPr>
          <p:cNvPr id="88286" name="AutoShape 222"/>
          <p:cNvSpPr>
            <a:spLocks noChangeArrowheads="1"/>
          </p:cNvSpPr>
          <p:nvPr/>
        </p:nvSpPr>
        <p:spPr bwMode="auto">
          <a:xfrm>
            <a:off x="2575440" y="767935"/>
            <a:ext cx="1841500" cy="6588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>
                <a:solidFill>
                  <a:schemeClr val="bg1"/>
                </a:solidFill>
              </a:rPr>
              <a:t>B 1</a:t>
            </a:r>
          </a:p>
        </p:txBody>
      </p:sp>
      <p:sp>
        <p:nvSpPr>
          <p:cNvPr id="88287" name="AutoShape 223"/>
          <p:cNvSpPr>
            <a:spLocks noChangeArrowheads="1"/>
          </p:cNvSpPr>
          <p:nvPr/>
        </p:nvSpPr>
        <p:spPr bwMode="auto">
          <a:xfrm>
            <a:off x="4589619" y="767935"/>
            <a:ext cx="1841500" cy="6588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C 1</a:t>
            </a:r>
          </a:p>
        </p:txBody>
      </p:sp>
      <p:sp>
        <p:nvSpPr>
          <p:cNvPr id="88288" name="AutoShape 224"/>
          <p:cNvSpPr>
            <a:spLocks noChangeArrowheads="1"/>
          </p:cNvSpPr>
          <p:nvPr/>
        </p:nvSpPr>
        <p:spPr bwMode="auto">
          <a:xfrm>
            <a:off x="6549679" y="779690"/>
            <a:ext cx="1841500" cy="6588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D 1</a:t>
            </a:r>
          </a:p>
        </p:txBody>
      </p:sp>
      <p:sp>
        <p:nvSpPr>
          <p:cNvPr id="88289" name="AutoShape 225"/>
          <p:cNvSpPr>
            <a:spLocks noChangeArrowheads="1"/>
          </p:cNvSpPr>
          <p:nvPr/>
        </p:nvSpPr>
        <p:spPr bwMode="auto">
          <a:xfrm>
            <a:off x="2575440" y="1623588"/>
            <a:ext cx="1841500" cy="6588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>
                <a:solidFill>
                  <a:schemeClr val="bg1"/>
                </a:solidFill>
              </a:rPr>
              <a:t>B 2</a:t>
            </a:r>
          </a:p>
        </p:txBody>
      </p:sp>
      <p:sp>
        <p:nvSpPr>
          <p:cNvPr id="88290" name="AutoShape 226"/>
          <p:cNvSpPr>
            <a:spLocks noChangeArrowheads="1"/>
          </p:cNvSpPr>
          <p:nvPr/>
        </p:nvSpPr>
        <p:spPr bwMode="auto">
          <a:xfrm>
            <a:off x="4589619" y="1623588"/>
            <a:ext cx="1841500" cy="6588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C 2</a:t>
            </a:r>
          </a:p>
        </p:txBody>
      </p:sp>
      <p:sp>
        <p:nvSpPr>
          <p:cNvPr id="88291" name="AutoShape 227"/>
          <p:cNvSpPr>
            <a:spLocks noChangeArrowheads="1"/>
          </p:cNvSpPr>
          <p:nvPr/>
        </p:nvSpPr>
        <p:spPr bwMode="auto">
          <a:xfrm>
            <a:off x="6600142" y="1623589"/>
            <a:ext cx="1841500" cy="65881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D 2</a:t>
            </a:r>
          </a:p>
        </p:txBody>
      </p:sp>
      <p:sp>
        <p:nvSpPr>
          <p:cNvPr id="88292" name="AutoShape 228"/>
          <p:cNvSpPr>
            <a:spLocks noChangeArrowheads="1"/>
          </p:cNvSpPr>
          <p:nvPr/>
        </p:nvSpPr>
        <p:spPr bwMode="auto">
          <a:xfrm>
            <a:off x="2599360" y="2420938"/>
            <a:ext cx="1841500" cy="6588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 dirty="0">
                <a:solidFill>
                  <a:schemeClr val="bg1"/>
                </a:solidFill>
              </a:rPr>
              <a:t>B 3</a:t>
            </a:r>
          </a:p>
        </p:txBody>
      </p:sp>
      <p:sp>
        <p:nvSpPr>
          <p:cNvPr id="88293" name="AutoShape 229"/>
          <p:cNvSpPr>
            <a:spLocks noChangeArrowheads="1"/>
          </p:cNvSpPr>
          <p:nvPr/>
        </p:nvSpPr>
        <p:spPr bwMode="auto">
          <a:xfrm>
            <a:off x="4601694" y="2420938"/>
            <a:ext cx="1841500" cy="6588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>
                <a:solidFill>
                  <a:schemeClr val="bg1"/>
                </a:solidFill>
              </a:rPr>
              <a:t>C 3</a:t>
            </a:r>
          </a:p>
        </p:txBody>
      </p:sp>
      <p:sp>
        <p:nvSpPr>
          <p:cNvPr id="88294" name="AutoShape 230"/>
          <p:cNvSpPr>
            <a:spLocks noChangeArrowheads="1"/>
          </p:cNvSpPr>
          <p:nvPr/>
        </p:nvSpPr>
        <p:spPr bwMode="auto">
          <a:xfrm>
            <a:off x="6603657" y="2402389"/>
            <a:ext cx="1841500" cy="6588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>
                <a:solidFill>
                  <a:schemeClr val="bg1"/>
                </a:solidFill>
              </a:rPr>
              <a:t>D 3</a:t>
            </a:r>
          </a:p>
        </p:txBody>
      </p:sp>
      <p:sp>
        <p:nvSpPr>
          <p:cNvPr id="88298" name="AutoShape 234"/>
          <p:cNvSpPr>
            <a:spLocks noChangeArrowheads="1"/>
          </p:cNvSpPr>
          <p:nvPr/>
        </p:nvSpPr>
        <p:spPr bwMode="auto">
          <a:xfrm>
            <a:off x="2568813" y="3749931"/>
            <a:ext cx="1841500" cy="69324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000" b="1" dirty="0">
                <a:solidFill>
                  <a:schemeClr val="bg1"/>
                </a:solidFill>
              </a:rPr>
              <a:t>Stupac B</a:t>
            </a:r>
          </a:p>
        </p:txBody>
      </p:sp>
      <p:sp>
        <p:nvSpPr>
          <p:cNvPr id="88299" name="AutoShape 235"/>
          <p:cNvSpPr>
            <a:spLocks noChangeArrowheads="1"/>
          </p:cNvSpPr>
          <p:nvPr/>
        </p:nvSpPr>
        <p:spPr bwMode="auto">
          <a:xfrm>
            <a:off x="4620147" y="3760159"/>
            <a:ext cx="1841500" cy="68301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000" b="1" dirty="0" smtClean="0">
                <a:solidFill>
                  <a:schemeClr val="bg1"/>
                </a:solidFill>
              </a:rPr>
              <a:t>Stupac C</a:t>
            </a:r>
            <a:endParaRPr lang="hr-HR" sz="2000" b="1" dirty="0">
              <a:solidFill>
                <a:schemeClr val="bg1"/>
              </a:solidFill>
            </a:endParaRPr>
          </a:p>
        </p:txBody>
      </p:sp>
      <p:sp>
        <p:nvSpPr>
          <p:cNvPr id="88300" name="AutoShape 236"/>
          <p:cNvSpPr>
            <a:spLocks noChangeArrowheads="1"/>
          </p:cNvSpPr>
          <p:nvPr/>
        </p:nvSpPr>
        <p:spPr bwMode="auto">
          <a:xfrm>
            <a:off x="6549679" y="3749931"/>
            <a:ext cx="1841500" cy="69324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000" b="1" dirty="0">
                <a:solidFill>
                  <a:schemeClr val="bg1"/>
                </a:solidFill>
              </a:rPr>
              <a:t>Stupac D</a:t>
            </a:r>
          </a:p>
        </p:txBody>
      </p:sp>
      <p:sp>
        <p:nvSpPr>
          <p:cNvPr id="88301" name="AutoShape 237"/>
          <p:cNvSpPr>
            <a:spLocks noChangeArrowheads="1"/>
          </p:cNvSpPr>
          <p:nvPr/>
        </p:nvSpPr>
        <p:spPr bwMode="auto">
          <a:xfrm>
            <a:off x="479069" y="4526442"/>
            <a:ext cx="8059960" cy="98624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chemeClr val="tx1"/>
              </a:gs>
              <a:gs pos="50000">
                <a:srgbClr val="800000"/>
              </a:gs>
              <a:gs pos="100000">
                <a:schemeClr val="tx1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hr-HR" sz="2400" b="1" dirty="0">
                <a:solidFill>
                  <a:schemeClr val="bg1"/>
                </a:solidFill>
                <a:latin typeface="Times New Roman" pitchFamily="18" charset="0"/>
              </a:rPr>
              <a:t>KONAČNO   RJEŠENJE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8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" dur="500"/>
                                        <p:tgtEl>
                                          <p:spTgt spid="88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8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8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2" dur="500"/>
                                        <p:tgtEl>
                                          <p:spTgt spid="88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8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82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8" dur="500"/>
                                        <p:tgtEl>
                                          <p:spTgt spid="88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82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24" dur="500"/>
                                        <p:tgtEl>
                                          <p:spTgt spid="88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85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8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0" dur="500"/>
                                        <p:tgtEl>
                                          <p:spTgt spid="88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8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82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36" dur="500"/>
                                        <p:tgtEl>
                                          <p:spTgt spid="88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8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8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2" dur="500"/>
                                        <p:tgtEl>
                                          <p:spTgt spid="88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8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8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 nodeType="clickPar">
                      <p:stCondLst>
                        <p:cond delay="0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48" dur="500"/>
                                        <p:tgtEl>
                                          <p:spTgt spid="88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8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82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 nodeType="clickPar">
                      <p:stCondLst>
                        <p:cond delay="0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54" dur="500"/>
                                        <p:tgtEl>
                                          <p:spTgt spid="88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90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82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0" dur="500"/>
                                        <p:tgtEl>
                                          <p:spTgt spid="88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9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82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66" dur="500"/>
                                        <p:tgtEl>
                                          <p:spTgt spid="88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9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882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 nodeType="clickPar">
                      <p:stCondLst>
                        <p:cond delay="0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2" dur="500"/>
                                        <p:tgtEl>
                                          <p:spTgt spid="88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93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82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 nodeType="clickPar">
                      <p:stCondLst>
                        <p:cond delay="0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78" dur="500"/>
                                        <p:tgtEl>
                                          <p:spTgt spid="88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9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882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 nodeType="clickPar">
                      <p:stCondLst>
                        <p:cond delay="0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4" dur="500"/>
                                        <p:tgtEl>
                                          <p:spTgt spid="88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9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8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 nodeType="clickPar">
                      <p:stCondLst>
                        <p:cond delay="0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0" dur="500"/>
                                        <p:tgtEl>
                                          <p:spTgt spid="88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29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8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 nodeType="clickPar">
                      <p:stCondLst>
                        <p:cond delay="0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96" dur="500"/>
                                        <p:tgtEl>
                                          <p:spTgt spid="88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300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88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 nodeType="clickPar">
                      <p:stCondLst>
                        <p:cond delay="0"/>
                      </p:stCondLst>
                      <p:childTnLst>
                        <p:par>
                          <p:cTn id="10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xit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02" dur="500"/>
                                        <p:tgtEl>
                                          <p:spTgt spid="88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301"/>
                  </p:tgtEl>
                </p:cond>
              </p:nextCondLst>
            </p:seq>
          </p:childTnLst>
        </p:cTn>
      </p:par>
    </p:tnLst>
    <p:bldLst>
      <p:bldP spid="88281" grpId="0" animBg="1"/>
      <p:bldP spid="88282" grpId="0" animBg="1"/>
      <p:bldP spid="88283" grpId="0" animBg="1"/>
      <p:bldP spid="88285" grpId="0" animBg="1"/>
      <p:bldP spid="88286" grpId="0" animBg="1"/>
      <p:bldP spid="88287" grpId="0" animBg="1"/>
      <p:bldP spid="88288" grpId="0" animBg="1"/>
      <p:bldP spid="88289" grpId="0" animBg="1"/>
      <p:bldP spid="88290" grpId="0" animBg="1"/>
      <p:bldP spid="88291" grpId="0" animBg="1"/>
      <p:bldP spid="88292" grpId="0" animBg="1"/>
      <p:bldP spid="88293" grpId="0" animBg="1"/>
      <p:bldP spid="88294" grpId="0" animBg="1"/>
      <p:bldP spid="88298" grpId="0" animBg="1"/>
      <p:bldP spid="88299" grpId="0" animBg="1"/>
      <p:bldP spid="88300" grpId="0" animBg="1"/>
      <p:bldP spid="883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hr-HR" sz="3200" b="1" dirty="0" smtClean="0"/>
              <a:t/>
            </a:r>
            <a:br>
              <a:rPr lang="hr-HR" sz="3200" b="1" dirty="0" smtClean="0"/>
            </a:br>
            <a:r>
              <a:rPr lang="hr-HR" sz="3200" b="1" dirty="0" smtClean="0">
                <a:solidFill>
                  <a:srgbClr val="002060"/>
                </a:solidFill>
              </a:rPr>
              <a:t>Obrada teme</a:t>
            </a:r>
            <a:endParaRPr lang="hr-HR" sz="32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291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r-HR" b="1" i="1" dirty="0" smtClean="0">
                <a:solidFill>
                  <a:srgbClr val="002060"/>
                </a:solidFill>
              </a:rPr>
              <a:t>Susret s biblijskim tekstom: </a:t>
            </a:r>
          </a:p>
          <a:p>
            <a:pPr marL="0" indent="0">
              <a:buNone/>
            </a:pPr>
            <a:r>
              <a:rPr lang="hr-HR" sz="2900" b="1" i="1" dirty="0" smtClean="0">
                <a:solidFill>
                  <a:srgbClr val="002060"/>
                </a:solidFill>
              </a:rPr>
              <a:t>„</a:t>
            </a:r>
            <a:r>
              <a:rPr lang="hr-HR" sz="2800" b="1" i="1" dirty="0">
                <a:solidFill>
                  <a:srgbClr val="002060"/>
                </a:solidFill>
              </a:rPr>
              <a:t>Odlazeći odande, ugleda Isus čovjeka, zvanog Matej, gdje sjedi u carinarnici. I kaže mu: 'Pođi za mnom!' On usta i pođe za njim.</a:t>
            </a:r>
            <a:endParaRPr lang="hr-HR" sz="2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hr-HR" sz="2800" b="1" i="1" dirty="0">
                <a:solidFill>
                  <a:srgbClr val="002060"/>
                </a:solidFill>
              </a:rPr>
              <a:t>Dok je Isus bio u kući za stolom, gle mnogi carinici i grešnici dođoše za stol s njim i njegovim učenicima. Farizeji, vidjevši to, stanu govoriti: 'Zašto vaš učitelj jede s carinicima i grešnicima?'</a:t>
            </a:r>
            <a:endParaRPr lang="hr-HR" sz="28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hr-HR" sz="2800" b="1" i="1" dirty="0">
                <a:solidFill>
                  <a:srgbClr val="002060"/>
                </a:solidFill>
              </a:rPr>
              <a:t>A on, čuvši to, reče: 'Ne trebaju zdravi liječnika nego bolesni. Hajdete i proučite što znači: Milosrđe mi je milo, a ne žrtva. Ta ne dođoh zvati pravednike nego grešnike.“ </a:t>
            </a:r>
            <a:endParaRPr lang="hr-HR" sz="2800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hr-HR" sz="2800" b="1" i="1" dirty="0" smtClean="0">
                <a:solidFill>
                  <a:srgbClr val="002060"/>
                </a:solidFill>
              </a:rPr>
              <a:t>(</a:t>
            </a:r>
            <a:r>
              <a:rPr lang="hr-HR" sz="2800" b="1" i="1" dirty="0">
                <a:solidFill>
                  <a:srgbClr val="002060"/>
                </a:solidFill>
              </a:rPr>
              <a:t>Mt 9,9-13)</a:t>
            </a:r>
            <a:endParaRPr lang="hr-HR" sz="2800" b="1" dirty="0">
              <a:solidFill>
                <a:srgbClr val="002060"/>
              </a:solidFill>
            </a:endParaRPr>
          </a:p>
          <a:p>
            <a:pPr>
              <a:buNone/>
            </a:pPr>
            <a:endParaRPr lang="hr-HR" sz="2900" dirty="0" smtClean="0"/>
          </a:p>
          <a:p>
            <a:pPr marL="0" indent="0">
              <a:buNone/>
            </a:pPr>
            <a:endParaRPr lang="hr-HR" dirty="0" smtClean="0"/>
          </a:p>
          <a:p>
            <a:endParaRPr lang="hr-HR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b="1" dirty="0" smtClean="0">
                <a:solidFill>
                  <a:srgbClr val="002060"/>
                </a:solidFill>
              </a:rPr>
              <a:t>Razgovor o tekstu</a:t>
            </a:r>
            <a:endParaRPr lang="hr-HR" sz="3600" b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700808"/>
            <a:ext cx="5869160" cy="417646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8672" y="1628801"/>
            <a:ext cx="3275856" cy="4624516"/>
          </a:xfrm>
        </p:spPr>
        <p:txBody>
          <a:bodyPr>
            <a:normAutofit lnSpcReduction="10000"/>
          </a:bodyPr>
          <a:lstStyle/>
          <a:p>
            <a:r>
              <a:rPr lang="hr-HR" dirty="0" smtClean="0">
                <a:solidFill>
                  <a:srgbClr val="002060"/>
                </a:solidFill>
              </a:rPr>
              <a:t>Središnja tema odlomka?</a:t>
            </a:r>
          </a:p>
          <a:p>
            <a:endParaRPr lang="hr-HR" dirty="0" smtClean="0"/>
          </a:p>
          <a:p>
            <a:r>
              <a:rPr lang="hr-HR" dirty="0" smtClean="0">
                <a:solidFill>
                  <a:srgbClr val="002060"/>
                </a:solidFill>
              </a:rPr>
              <a:t>Kakvo raspoloženje mi obično povezujemo sa sakramentom pomirenja 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b="1" dirty="0" smtClean="0">
                <a:solidFill>
                  <a:srgbClr val="002060"/>
                </a:solidFill>
              </a:rPr>
              <a:t>Razgovor o tekstu</a:t>
            </a:r>
            <a:endParaRPr lang="hr-HR" sz="36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 lnSpcReduction="10000"/>
          </a:bodyPr>
          <a:lstStyle/>
          <a:p>
            <a:r>
              <a:rPr lang="hr-HR" dirty="0">
                <a:solidFill>
                  <a:srgbClr val="002060"/>
                </a:solidFill>
              </a:rPr>
              <a:t>P</a:t>
            </a:r>
            <a:r>
              <a:rPr lang="hr-HR" dirty="0" smtClean="0">
                <a:solidFill>
                  <a:srgbClr val="002060"/>
                </a:solidFill>
              </a:rPr>
              <a:t>oruka radosti – spasenje!</a:t>
            </a:r>
          </a:p>
          <a:p>
            <a:pPr marL="0" indent="0">
              <a:buNone/>
            </a:pPr>
            <a:endParaRPr lang="hr-HR" dirty="0" smtClean="0">
              <a:solidFill>
                <a:srgbClr val="002060"/>
              </a:solidFill>
            </a:endParaRPr>
          </a:p>
          <a:p>
            <a:r>
              <a:rPr lang="hr-HR" dirty="0" smtClean="0">
                <a:solidFill>
                  <a:srgbClr val="002060"/>
                </a:solidFill>
              </a:rPr>
              <a:t>Javna osuda</a:t>
            </a:r>
          </a:p>
          <a:p>
            <a:pPr marL="0" indent="0">
              <a:buNone/>
            </a:pPr>
            <a:endParaRPr lang="hr-HR" dirty="0" smtClean="0">
              <a:solidFill>
                <a:srgbClr val="002060"/>
              </a:solidFill>
            </a:endParaRPr>
          </a:p>
          <a:p>
            <a:r>
              <a:rPr lang="hr-HR" dirty="0" smtClean="0">
                <a:solidFill>
                  <a:srgbClr val="002060"/>
                </a:solidFill>
              </a:rPr>
              <a:t>Duboka čežnja za oslobođenjem</a:t>
            </a:r>
          </a:p>
          <a:p>
            <a:endParaRPr lang="hr-HR" dirty="0">
              <a:solidFill>
                <a:srgbClr val="002060"/>
              </a:solidFill>
            </a:endParaRPr>
          </a:p>
          <a:p>
            <a:r>
              <a:rPr lang="hr-HR" dirty="0" smtClean="0">
                <a:solidFill>
                  <a:srgbClr val="002060"/>
                </a:solidFill>
              </a:rPr>
              <a:t>Božja milost</a:t>
            </a:r>
            <a:endParaRPr lang="hr-HR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:\Users\Korisnik\Desktop\L1140705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43650" y="3284984"/>
            <a:ext cx="280035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b="1" dirty="0" smtClean="0">
                <a:solidFill>
                  <a:srgbClr val="002060"/>
                </a:solidFill>
              </a:rPr>
              <a:t>Zadaci za individualni rad</a:t>
            </a:r>
            <a:endParaRPr lang="hr-HR" sz="3600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>
            <a:normAutofit/>
          </a:bodyPr>
          <a:lstStyle/>
          <a:p>
            <a:pPr lvl="0"/>
            <a:r>
              <a:rPr lang="es-ES" sz="2800" dirty="0" err="1" smtClean="0">
                <a:solidFill>
                  <a:srgbClr val="002060"/>
                </a:solidFill>
              </a:rPr>
              <a:t>Što</a:t>
            </a:r>
            <a:r>
              <a:rPr lang="es-ES" sz="2800" dirty="0" smtClean="0">
                <a:solidFill>
                  <a:srgbClr val="002060"/>
                </a:solidFill>
              </a:rPr>
              <a:t> </a:t>
            </a:r>
            <a:r>
              <a:rPr lang="es-ES" sz="2800" dirty="0">
                <a:solidFill>
                  <a:srgbClr val="002060"/>
                </a:solidFill>
              </a:rPr>
              <a:t>u </a:t>
            </a:r>
            <a:r>
              <a:rPr lang="es-ES" sz="2800" dirty="0" err="1">
                <a:solidFill>
                  <a:srgbClr val="002060"/>
                </a:solidFill>
              </a:rPr>
              <a:t>vama</a:t>
            </a:r>
            <a:r>
              <a:rPr lang="es-ES" sz="2800" dirty="0">
                <a:solidFill>
                  <a:srgbClr val="002060"/>
                </a:solidFill>
              </a:rPr>
              <a:t> </a:t>
            </a:r>
            <a:r>
              <a:rPr lang="es-ES" sz="2800" dirty="0" err="1">
                <a:solidFill>
                  <a:srgbClr val="002060"/>
                </a:solidFill>
              </a:rPr>
              <a:t>stvara</a:t>
            </a:r>
            <a:r>
              <a:rPr lang="es-ES" sz="2800" dirty="0">
                <a:solidFill>
                  <a:srgbClr val="002060"/>
                </a:solidFill>
              </a:rPr>
              <a:t> </a:t>
            </a:r>
            <a:r>
              <a:rPr lang="es-ES" sz="2800" dirty="0" err="1">
                <a:solidFill>
                  <a:srgbClr val="002060"/>
                </a:solidFill>
              </a:rPr>
              <a:t>nemir</a:t>
            </a:r>
            <a:r>
              <a:rPr lang="es-ES" sz="2800" dirty="0">
                <a:solidFill>
                  <a:srgbClr val="002060"/>
                </a:solidFill>
              </a:rPr>
              <a:t>? </a:t>
            </a:r>
            <a:endParaRPr lang="hr-HR" sz="2800" dirty="0" smtClean="0">
              <a:solidFill>
                <a:srgbClr val="002060"/>
              </a:solidFill>
            </a:endParaRPr>
          </a:p>
          <a:p>
            <a:pPr lvl="0"/>
            <a:endParaRPr lang="hr-HR" sz="2800" dirty="0">
              <a:solidFill>
                <a:srgbClr val="002060"/>
              </a:solidFill>
            </a:endParaRPr>
          </a:p>
          <a:p>
            <a:pPr lvl="0"/>
            <a:r>
              <a:rPr lang="hr-HR" sz="2800" dirty="0" smtClean="0">
                <a:solidFill>
                  <a:srgbClr val="002060"/>
                </a:solidFill>
              </a:rPr>
              <a:t>Pokušajte </a:t>
            </a:r>
            <a:r>
              <a:rPr lang="hr-HR" sz="2800" dirty="0">
                <a:solidFill>
                  <a:srgbClr val="002060"/>
                </a:solidFill>
              </a:rPr>
              <a:t>svatko za sebe napisati na papir koje su vaše najdublje čežnje, želje, potrebe.</a:t>
            </a:r>
          </a:p>
          <a:p>
            <a:pPr marL="0" indent="0">
              <a:buNone/>
            </a:pPr>
            <a:endParaRPr lang="hr-HR" sz="2800" dirty="0" smtClean="0">
              <a:solidFill>
                <a:srgbClr val="002060"/>
              </a:solidFill>
            </a:endParaRPr>
          </a:p>
          <a:p>
            <a:r>
              <a:rPr lang="hr-HR" sz="2800" dirty="0" smtClean="0">
                <a:solidFill>
                  <a:srgbClr val="002060"/>
                </a:solidFill>
              </a:rPr>
              <a:t>Može </a:t>
            </a:r>
            <a:r>
              <a:rPr lang="hr-HR" sz="2800" dirty="0">
                <a:solidFill>
                  <a:srgbClr val="002060"/>
                </a:solidFill>
              </a:rPr>
              <a:t>li sakrament pomirenja </a:t>
            </a:r>
            <a:r>
              <a:rPr lang="hr-HR" sz="2800" dirty="0" smtClean="0">
                <a:solidFill>
                  <a:srgbClr val="002060"/>
                </a:solidFill>
              </a:rPr>
              <a:t>pomoći</a:t>
            </a:r>
          </a:p>
          <a:p>
            <a:pPr>
              <a:buNone/>
            </a:pPr>
            <a:r>
              <a:rPr lang="hr-HR" sz="2800" dirty="0" smtClean="0">
                <a:solidFill>
                  <a:srgbClr val="002060"/>
                </a:solidFill>
              </a:rPr>
              <a:t>    ostvarenju vaših </a:t>
            </a:r>
            <a:r>
              <a:rPr lang="hr-HR" sz="2800" dirty="0">
                <a:solidFill>
                  <a:srgbClr val="002060"/>
                </a:solidFill>
              </a:rPr>
              <a:t>najdubljih težnji</a:t>
            </a:r>
            <a:r>
              <a:rPr lang="hr-HR" sz="2800" dirty="0" smtClean="0">
                <a:solidFill>
                  <a:srgbClr val="002060"/>
                </a:solidFill>
              </a:rPr>
              <a:t>?</a:t>
            </a:r>
          </a:p>
          <a:p>
            <a:pPr>
              <a:buNone/>
            </a:pPr>
            <a:r>
              <a:rPr lang="hr-HR" sz="2800" dirty="0" smtClean="0">
                <a:solidFill>
                  <a:srgbClr val="002060"/>
                </a:solidFill>
              </a:rPr>
              <a:t>    </a:t>
            </a:r>
            <a:r>
              <a:rPr lang="hr-HR" sz="2800" dirty="0">
                <a:solidFill>
                  <a:srgbClr val="002060"/>
                </a:solidFill>
              </a:rPr>
              <a:t>Kako? </a:t>
            </a:r>
            <a:endParaRPr lang="hr-HR" sz="2800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304845"/>
            <a:ext cx="497889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hr-HR" sz="3600" b="1" dirty="0" smtClean="0">
                <a:solidFill>
                  <a:srgbClr val="002060"/>
                </a:solidFill>
              </a:rPr>
              <a:t>Razgovor udvoje ili utroje</a:t>
            </a:r>
            <a:endParaRPr lang="hr-HR" sz="3600" dirty="0">
              <a:solidFill>
                <a:srgbClr val="002060"/>
              </a:solidFill>
            </a:endParaRPr>
          </a:p>
        </p:txBody>
      </p:sp>
      <p:pic>
        <p:nvPicPr>
          <p:cNvPr id="4" name="Picture 3" descr="E:\Kateheze SHKM\Slike mladi\Nightfever\IMG_6375.JPG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2160" y="0"/>
            <a:ext cx="2619375" cy="2914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96752"/>
            <a:ext cx="6012160" cy="2376264"/>
          </a:xfrm>
        </p:spPr>
        <p:txBody>
          <a:bodyPr>
            <a:normAutofit fontScale="85000" lnSpcReduction="20000"/>
          </a:bodyPr>
          <a:lstStyle/>
          <a:p>
            <a:r>
              <a:rPr lang="hr-HR" sz="3600" dirty="0" smtClean="0">
                <a:solidFill>
                  <a:srgbClr val="002060"/>
                </a:solidFill>
              </a:rPr>
              <a:t> </a:t>
            </a:r>
            <a:r>
              <a:rPr lang="hr-HR" sz="2800" dirty="0" smtClean="0">
                <a:solidFill>
                  <a:srgbClr val="002060"/>
                </a:solidFill>
              </a:rPr>
              <a:t>Zašto </a:t>
            </a:r>
            <a:r>
              <a:rPr lang="hr-HR" sz="2800" dirty="0">
                <a:solidFill>
                  <a:srgbClr val="002060"/>
                </a:solidFill>
              </a:rPr>
              <a:t>je mnogim kršćanima, </a:t>
            </a:r>
            <a:endParaRPr lang="hr-HR" sz="2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hr-HR" sz="2800" dirty="0" smtClean="0">
                <a:solidFill>
                  <a:srgbClr val="002060"/>
                </a:solidFill>
              </a:rPr>
              <a:t>       mladima</a:t>
            </a:r>
            <a:r>
              <a:rPr lang="hr-HR" sz="2800" dirty="0">
                <a:solidFill>
                  <a:srgbClr val="002060"/>
                </a:solidFill>
              </a:rPr>
              <a:t>, sakrament pomirenja </a:t>
            </a:r>
            <a:r>
              <a:rPr lang="hr-HR" sz="2800" dirty="0" smtClean="0">
                <a:solidFill>
                  <a:srgbClr val="002060"/>
                </a:solidFill>
              </a:rPr>
              <a:t>danas</a:t>
            </a:r>
          </a:p>
          <a:p>
            <a:pPr marL="0" indent="0">
              <a:buNone/>
            </a:pPr>
            <a:r>
              <a:rPr lang="hr-HR" sz="2800" dirty="0">
                <a:solidFill>
                  <a:srgbClr val="002060"/>
                </a:solidFill>
              </a:rPr>
              <a:t> </a:t>
            </a:r>
            <a:r>
              <a:rPr lang="hr-HR" sz="2800" dirty="0" smtClean="0">
                <a:solidFill>
                  <a:srgbClr val="002060"/>
                </a:solidFill>
              </a:rPr>
              <a:t>      osobito   </a:t>
            </a:r>
            <a:r>
              <a:rPr lang="hr-HR" sz="2800" dirty="0">
                <a:solidFill>
                  <a:srgbClr val="002060"/>
                </a:solidFill>
              </a:rPr>
              <a:t>postao težak.</a:t>
            </a:r>
          </a:p>
          <a:p>
            <a:r>
              <a:rPr lang="hr-HR" sz="2800" dirty="0" smtClean="0">
                <a:solidFill>
                  <a:srgbClr val="002060"/>
                </a:solidFill>
              </a:rPr>
              <a:t> Pristupate </a:t>
            </a:r>
            <a:r>
              <a:rPr lang="hr-HR" sz="2800" dirty="0">
                <a:solidFill>
                  <a:srgbClr val="002060"/>
                </a:solidFill>
              </a:rPr>
              <a:t>li ispovijedi jer se bojite </a:t>
            </a:r>
            <a:r>
              <a:rPr lang="hr-HR" sz="2800" dirty="0" smtClean="0">
                <a:solidFill>
                  <a:srgbClr val="002060"/>
                </a:solidFill>
              </a:rPr>
              <a:t> Božje   „</a:t>
            </a:r>
            <a:r>
              <a:rPr lang="hr-HR" sz="2800" dirty="0">
                <a:solidFill>
                  <a:srgbClr val="002060"/>
                </a:solidFill>
              </a:rPr>
              <a:t>kazne“ ili tražite susret s </a:t>
            </a:r>
            <a:r>
              <a:rPr lang="hr-HR" sz="2800" dirty="0" smtClean="0">
                <a:solidFill>
                  <a:srgbClr val="002060"/>
                </a:solidFill>
              </a:rPr>
              <a:t> Bogom</a:t>
            </a:r>
            <a:r>
              <a:rPr lang="hr-HR" sz="2800" dirty="0">
                <a:solidFill>
                  <a:srgbClr val="002060"/>
                </a:solidFill>
              </a:rPr>
              <a:t>, </a:t>
            </a:r>
            <a:endParaRPr lang="hr-HR" sz="28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hr-HR" sz="2800" dirty="0">
                <a:solidFill>
                  <a:srgbClr val="002060"/>
                </a:solidFill>
              </a:rPr>
              <a:t> </a:t>
            </a:r>
            <a:r>
              <a:rPr lang="hr-HR" sz="2800" dirty="0" smtClean="0">
                <a:solidFill>
                  <a:srgbClr val="002060"/>
                </a:solidFill>
              </a:rPr>
              <a:t>      </a:t>
            </a:r>
            <a:r>
              <a:rPr lang="hr-HR" sz="2800" dirty="0">
                <a:solidFill>
                  <a:srgbClr val="002060"/>
                </a:solidFill>
              </a:rPr>
              <a:t>oproštenje i mir? </a:t>
            </a:r>
          </a:p>
          <a:p>
            <a:pPr marL="0" indent="0">
              <a:buNone/>
            </a:pPr>
            <a:endParaRPr lang="hr-HR" sz="3400" dirty="0" smtClean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6216" y="42210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hr-HR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429000"/>
            <a:ext cx="8631535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hr-HR" sz="2400" dirty="0" smtClean="0">
                <a:solidFill>
                  <a:srgbClr val="002060"/>
                </a:solidFill>
              </a:rPr>
              <a:t>Koliko </a:t>
            </a:r>
            <a:r>
              <a:rPr lang="hr-HR" sz="2400" dirty="0">
                <a:solidFill>
                  <a:srgbClr val="002060"/>
                </a:solidFill>
              </a:rPr>
              <a:t>je prisutan osjećaj straha/nelagode dok čekate na ispovijed ili dok izgovarate grijehe?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hr-HR" sz="2400" dirty="0">
                <a:solidFill>
                  <a:srgbClr val="002060"/>
                </a:solidFill>
              </a:rPr>
              <a:t>Osjećate li mir nakon sakramenta pomirenja i koliko vam je on važan?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hr-HR" sz="2400" dirty="0">
                <a:solidFill>
                  <a:srgbClr val="002060"/>
                </a:solidFill>
              </a:rPr>
              <a:t>Napisati u jednom stupcu teškoće današnjih kršćana sa sakramentom pomirenja, a u drugom stupcu njegove blagodati.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hr-HR" sz="2400" b="1" i="1" dirty="0">
                <a:solidFill>
                  <a:srgbClr val="002060"/>
                </a:solidFill>
              </a:rPr>
              <a:t>Iznošenje rezultata rada</a:t>
            </a:r>
          </a:p>
          <a:p>
            <a:endParaRPr lang="hr-HR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rgbClr val="002060"/>
                </a:solidFill>
              </a:rPr>
              <a:t>Razgovor u plenumu</a:t>
            </a:r>
            <a:endParaRPr lang="hr-H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9426199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901994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heme/theme1.xml><?xml version="1.0" encoding="utf-8"?>
<a:theme xmlns:a="http://schemas.openxmlformats.org/drawingml/2006/main" name="Oruđe mira (2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Oruđe mira (2)</Template>
  <TotalTime>356</TotalTime>
  <Words>724</Words>
  <Application>Microsoft Office PowerPoint</Application>
  <PresentationFormat>On-screen Show (4:3)</PresentationFormat>
  <Paragraphs>156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Oruđe mira (2)</vt:lpstr>
      <vt:lpstr>ORUĐE MIRA</vt:lpstr>
      <vt:lpstr> Molitveno – meditativni početak</vt:lpstr>
      <vt:lpstr>PowerPoint Presentation</vt:lpstr>
      <vt:lpstr> Obrada teme</vt:lpstr>
      <vt:lpstr>Razgovor o tekstu</vt:lpstr>
      <vt:lpstr>Razgovor o tekstu</vt:lpstr>
      <vt:lpstr>Zadaci za individualni rad</vt:lpstr>
      <vt:lpstr>Razgovor udvoje ili utroje</vt:lpstr>
      <vt:lpstr>Razgovor u plenumu</vt:lpstr>
      <vt:lpstr> Produbljivanje teme  </vt:lpstr>
      <vt:lpstr>PowerPoint Presentation</vt:lpstr>
      <vt:lpstr>Doprinosim miru u zajednici</vt:lpstr>
      <vt:lpstr> Sinteza</vt:lpstr>
      <vt:lpstr>Molitveni završetak Psalam 130 - Pouzdanje u Boga </vt:lpstr>
      <vt:lpstr>PowerPoint Presentation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ORUĐE MIRA</dc:title>
  <dc:creator>Kotisnik</dc:creator>
  <cp:lastModifiedBy>ASUS</cp:lastModifiedBy>
  <cp:revision>29</cp:revision>
  <dcterms:created xsi:type="dcterms:W3CDTF">2013-09-27T14:18:21Z</dcterms:created>
  <dcterms:modified xsi:type="dcterms:W3CDTF">2013-12-19T11:25:16Z</dcterms:modified>
</cp:coreProperties>
</file>