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1"/>
  </p:notesMasterIdLst>
  <p:sldIdLst>
    <p:sldId id="256" r:id="rId2"/>
    <p:sldId id="304" r:id="rId3"/>
    <p:sldId id="292" r:id="rId4"/>
    <p:sldId id="294" r:id="rId5"/>
    <p:sldId id="296" r:id="rId6"/>
    <p:sldId id="301" r:id="rId7"/>
    <p:sldId id="298" r:id="rId8"/>
    <p:sldId id="299" r:id="rId9"/>
    <p:sldId id="302" r:id="rId10"/>
  </p:sldIdLst>
  <p:sldSz cx="9144000" cy="6858000" type="screen4x3"/>
  <p:notesSz cx="6858000" cy="9144000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9A0000"/>
    <a:srgbClr val="771958"/>
    <a:srgbClr val="CC9900"/>
    <a:srgbClr val="6D6A55"/>
    <a:srgbClr val="86C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58" autoAdjust="0"/>
    <p:restoredTop sz="94660"/>
  </p:normalViewPr>
  <p:slideViewPr>
    <p:cSldViewPr>
      <p:cViewPr varScale="1">
        <p:scale>
          <a:sx n="35" d="100"/>
          <a:sy n="35" d="100"/>
        </p:scale>
        <p:origin x="-8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D1D74B-84CA-46FC-B0FC-4F3DF2E63AC5}" type="doc">
      <dgm:prSet loTypeId="urn:microsoft.com/office/officeart/2009/3/layout/IncreasingArrowsProcess" loCatId="process" qsTypeId="urn:microsoft.com/office/officeart/2009/2/quickstyle/3d8" qsCatId="3D" csTypeId="urn:microsoft.com/office/officeart/2005/8/colors/accent0_1" csCatId="mainScheme" phldr="1"/>
      <dgm:spPr>
        <a:scene3d>
          <a:camera prst="isometricOffAxis1Right" zoom="82000"/>
          <a:lightRig rig="morning" dir="t">
            <a:rot lat="0" lon="0" rev="20400000"/>
          </a:lightRig>
        </a:scene3d>
      </dgm:spPr>
      <dgm:t>
        <a:bodyPr/>
        <a:lstStyle/>
        <a:p>
          <a:endParaRPr lang="hr-HR"/>
        </a:p>
      </dgm:t>
    </dgm:pt>
    <dgm:pt modelId="{3A035BC9-966C-4204-B765-FC1991A1A331}">
      <dgm:prSet phldrT="[Text]" phldr="1"/>
      <dgm:spPr/>
      <dgm:t>
        <a:bodyPr/>
        <a:lstStyle/>
        <a:p>
          <a:endParaRPr lang="hr-HR" dirty="0"/>
        </a:p>
      </dgm:t>
    </dgm:pt>
    <dgm:pt modelId="{A5FB5D24-4444-41C2-A9D8-B5531A82BAFE}" type="parTrans" cxnId="{B72A0947-933D-495B-B878-624EF8AE2A98}">
      <dgm:prSet/>
      <dgm:spPr/>
      <dgm:t>
        <a:bodyPr/>
        <a:lstStyle/>
        <a:p>
          <a:endParaRPr lang="hr-HR"/>
        </a:p>
      </dgm:t>
    </dgm:pt>
    <dgm:pt modelId="{4D747278-D6D2-490E-ADB6-0E0944DAE67F}" type="sibTrans" cxnId="{B72A0947-933D-495B-B878-624EF8AE2A98}">
      <dgm:prSet/>
      <dgm:spPr/>
      <dgm:t>
        <a:bodyPr/>
        <a:lstStyle/>
        <a:p>
          <a:endParaRPr lang="hr-HR"/>
        </a:p>
      </dgm:t>
    </dgm:pt>
    <dgm:pt modelId="{DC6A4FD2-D7AF-4379-AB70-05EDBB3FBBD4}">
      <dgm:prSet phldrT="[Text]"/>
      <dgm:spPr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</dgm:spPr>
      <dgm:t>
        <a:bodyPr/>
        <a:lstStyle/>
        <a:p>
          <a:r>
            <a:rPr lang="hr-HR" b="1" dirty="0" smtClean="0">
              <a:ln w="18415" cmpd="sng"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rPr>
            <a:t>Predstavljanje rada u skupinama</a:t>
          </a:r>
          <a:endParaRPr lang="hr-HR" b="1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gm:t>
    </dgm:pt>
    <dgm:pt modelId="{C92DE9BB-40BE-4B1E-B6CA-B7056933FA33}" type="parTrans" cxnId="{77F2B82D-B279-4E33-950C-F2CAC4F541C6}">
      <dgm:prSet/>
      <dgm:spPr/>
      <dgm:t>
        <a:bodyPr/>
        <a:lstStyle/>
        <a:p>
          <a:endParaRPr lang="hr-HR"/>
        </a:p>
      </dgm:t>
    </dgm:pt>
    <dgm:pt modelId="{EB3E974E-528B-47A5-B268-C7128199E60B}" type="sibTrans" cxnId="{77F2B82D-B279-4E33-950C-F2CAC4F541C6}">
      <dgm:prSet/>
      <dgm:spPr/>
      <dgm:t>
        <a:bodyPr/>
        <a:lstStyle/>
        <a:p>
          <a:endParaRPr lang="hr-HR"/>
        </a:p>
      </dgm:t>
    </dgm:pt>
    <dgm:pt modelId="{0BDF8608-3AF0-4903-9A40-EA43FD701D33}">
      <dgm:prSet phldrT="[Text]" phldr="1"/>
      <dgm:spPr/>
      <dgm:t>
        <a:bodyPr/>
        <a:lstStyle/>
        <a:p>
          <a:endParaRPr lang="hr-HR" dirty="0"/>
        </a:p>
      </dgm:t>
    </dgm:pt>
    <dgm:pt modelId="{3373D48D-66F2-460C-ABB0-F5E45A5BC3DD}" type="parTrans" cxnId="{943E87CC-9A6E-4D04-9A11-9F63C1F5CCE3}">
      <dgm:prSet/>
      <dgm:spPr/>
      <dgm:t>
        <a:bodyPr/>
        <a:lstStyle/>
        <a:p>
          <a:endParaRPr lang="hr-HR"/>
        </a:p>
      </dgm:t>
    </dgm:pt>
    <dgm:pt modelId="{6E2CBC0B-FF36-477C-85D3-D3FA8E6AA8CA}" type="sibTrans" cxnId="{943E87CC-9A6E-4D04-9A11-9F63C1F5CCE3}">
      <dgm:prSet/>
      <dgm:spPr/>
      <dgm:t>
        <a:bodyPr/>
        <a:lstStyle/>
        <a:p>
          <a:endParaRPr lang="hr-HR"/>
        </a:p>
      </dgm:t>
    </dgm:pt>
    <dgm:pt modelId="{530090A6-459F-4CF1-8761-068177D0C4A3}">
      <dgm:prSet phldrT="[Text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hr-HR" b="1" dirty="0" smtClean="0">
              <a:ln w="18415" cmpd="sng"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Rad u plenumu</a:t>
          </a:r>
          <a:endParaRPr lang="hr-HR" b="1" dirty="0">
            <a:solidFill>
              <a:schemeClr val="bg1"/>
            </a:solidFill>
          </a:endParaRPr>
        </a:p>
      </dgm:t>
    </dgm:pt>
    <dgm:pt modelId="{ECF67B60-93BE-4613-8302-46B92B2BE5C2}" type="parTrans" cxnId="{08C16353-70A1-4061-98F0-9E3D93407B40}">
      <dgm:prSet/>
      <dgm:spPr/>
      <dgm:t>
        <a:bodyPr/>
        <a:lstStyle/>
        <a:p>
          <a:endParaRPr lang="hr-HR"/>
        </a:p>
      </dgm:t>
    </dgm:pt>
    <dgm:pt modelId="{D8BE4CA1-74D6-40EA-9AEC-9EE432FC55E6}" type="sibTrans" cxnId="{08C16353-70A1-4061-98F0-9E3D93407B40}">
      <dgm:prSet/>
      <dgm:spPr/>
      <dgm:t>
        <a:bodyPr/>
        <a:lstStyle/>
        <a:p>
          <a:endParaRPr lang="hr-HR"/>
        </a:p>
      </dgm:t>
    </dgm:pt>
    <dgm:pt modelId="{A3C30C74-F89A-45F4-86E7-0B91F8AA8701}" type="pres">
      <dgm:prSet presAssocID="{E5D1D74B-84CA-46FC-B0FC-4F3DF2E63AC5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hr-HR"/>
        </a:p>
      </dgm:t>
    </dgm:pt>
    <dgm:pt modelId="{355946A8-9983-4568-A30D-87EFD0634941}" type="pres">
      <dgm:prSet presAssocID="{3A035BC9-966C-4204-B765-FC1991A1A331}" presName="parentText1" presStyleLbl="node1" presStyleIdx="0" presStyleCnt="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68EB1254-0A30-4D2E-B951-2046284AD041}" type="pres">
      <dgm:prSet presAssocID="{3A035BC9-966C-4204-B765-FC1991A1A331}" presName="childText1" presStyleLbl="solidAlignAcc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795FC5B-0D44-44FB-A864-291188318295}" type="pres">
      <dgm:prSet presAssocID="{0BDF8608-3AF0-4903-9A40-EA43FD701D33}" presName="parentText2" presStyleLbl="node1" presStyleIdx="1" presStyleCnt="2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C4CC9BE9-791E-4D69-BA7A-9BC360DB4804}" type="pres">
      <dgm:prSet presAssocID="{0BDF8608-3AF0-4903-9A40-EA43FD701D33}" presName="childText2" presStyleLbl="solidAlignAcc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7063CA0C-C991-4FFA-8838-F6A74FCD694C}" type="presOf" srcId="{0BDF8608-3AF0-4903-9A40-EA43FD701D33}" destId="{9795FC5B-0D44-44FB-A864-291188318295}" srcOrd="0" destOrd="0" presId="urn:microsoft.com/office/officeart/2009/3/layout/IncreasingArrowsProcess"/>
    <dgm:cxn modelId="{943E87CC-9A6E-4D04-9A11-9F63C1F5CCE3}" srcId="{E5D1D74B-84CA-46FC-B0FC-4F3DF2E63AC5}" destId="{0BDF8608-3AF0-4903-9A40-EA43FD701D33}" srcOrd="1" destOrd="0" parTransId="{3373D48D-66F2-460C-ABB0-F5E45A5BC3DD}" sibTransId="{6E2CBC0B-FF36-477C-85D3-D3FA8E6AA8CA}"/>
    <dgm:cxn modelId="{896A874F-C0F0-4031-B7D0-DAF7127AE3D3}" type="presOf" srcId="{3A035BC9-966C-4204-B765-FC1991A1A331}" destId="{355946A8-9983-4568-A30D-87EFD0634941}" srcOrd="0" destOrd="0" presId="urn:microsoft.com/office/officeart/2009/3/layout/IncreasingArrowsProcess"/>
    <dgm:cxn modelId="{B72A0947-933D-495B-B878-624EF8AE2A98}" srcId="{E5D1D74B-84CA-46FC-B0FC-4F3DF2E63AC5}" destId="{3A035BC9-966C-4204-B765-FC1991A1A331}" srcOrd="0" destOrd="0" parTransId="{A5FB5D24-4444-41C2-A9D8-B5531A82BAFE}" sibTransId="{4D747278-D6D2-490E-ADB6-0E0944DAE67F}"/>
    <dgm:cxn modelId="{77F2B82D-B279-4E33-950C-F2CAC4F541C6}" srcId="{3A035BC9-966C-4204-B765-FC1991A1A331}" destId="{DC6A4FD2-D7AF-4379-AB70-05EDBB3FBBD4}" srcOrd="0" destOrd="0" parTransId="{C92DE9BB-40BE-4B1E-B6CA-B7056933FA33}" sibTransId="{EB3E974E-528B-47A5-B268-C7128199E60B}"/>
    <dgm:cxn modelId="{6D346574-D764-4F9B-903C-3E868E40D84D}" type="presOf" srcId="{E5D1D74B-84CA-46FC-B0FC-4F3DF2E63AC5}" destId="{A3C30C74-F89A-45F4-86E7-0B91F8AA8701}" srcOrd="0" destOrd="0" presId="urn:microsoft.com/office/officeart/2009/3/layout/IncreasingArrowsProcess"/>
    <dgm:cxn modelId="{08C16353-70A1-4061-98F0-9E3D93407B40}" srcId="{0BDF8608-3AF0-4903-9A40-EA43FD701D33}" destId="{530090A6-459F-4CF1-8761-068177D0C4A3}" srcOrd="0" destOrd="0" parTransId="{ECF67B60-93BE-4613-8302-46B92B2BE5C2}" sibTransId="{D8BE4CA1-74D6-40EA-9AEC-9EE432FC55E6}"/>
    <dgm:cxn modelId="{88AB1C2B-200B-4742-A529-46E853646199}" type="presOf" srcId="{DC6A4FD2-D7AF-4379-AB70-05EDBB3FBBD4}" destId="{68EB1254-0A30-4D2E-B951-2046284AD041}" srcOrd="0" destOrd="0" presId="urn:microsoft.com/office/officeart/2009/3/layout/IncreasingArrowsProcess"/>
    <dgm:cxn modelId="{37A1EDCD-05D5-4B89-9124-C938C643CC85}" type="presOf" srcId="{530090A6-459F-4CF1-8761-068177D0C4A3}" destId="{C4CC9BE9-791E-4D69-BA7A-9BC360DB4804}" srcOrd="0" destOrd="0" presId="urn:microsoft.com/office/officeart/2009/3/layout/IncreasingArrowsProcess"/>
    <dgm:cxn modelId="{AEC9529C-9EFE-4746-961D-18E7F09D429F}" type="presParOf" srcId="{A3C30C74-F89A-45F4-86E7-0B91F8AA8701}" destId="{355946A8-9983-4568-A30D-87EFD0634941}" srcOrd="0" destOrd="0" presId="urn:microsoft.com/office/officeart/2009/3/layout/IncreasingArrowsProcess"/>
    <dgm:cxn modelId="{75E044AD-B631-46C6-A19A-5A7246B89799}" type="presParOf" srcId="{A3C30C74-F89A-45F4-86E7-0B91F8AA8701}" destId="{68EB1254-0A30-4D2E-B951-2046284AD041}" srcOrd="1" destOrd="0" presId="urn:microsoft.com/office/officeart/2009/3/layout/IncreasingArrowsProcess"/>
    <dgm:cxn modelId="{2FE08445-E4F3-482D-8915-13F041F911CC}" type="presParOf" srcId="{A3C30C74-F89A-45F4-86E7-0B91F8AA8701}" destId="{9795FC5B-0D44-44FB-A864-291188318295}" srcOrd="2" destOrd="0" presId="urn:microsoft.com/office/officeart/2009/3/layout/IncreasingArrowsProcess"/>
    <dgm:cxn modelId="{EA483BB7-A084-4661-B17A-EDFA3092E5C4}" type="presParOf" srcId="{A3C30C74-F89A-45F4-86E7-0B91F8AA8701}" destId="{C4CC9BE9-791E-4D69-BA7A-9BC360DB4804}" srcOrd="3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946A8-9983-4568-A30D-87EFD0634941}">
      <dsp:nvSpPr>
        <dsp:cNvPr id="0" name=""/>
        <dsp:cNvSpPr/>
      </dsp:nvSpPr>
      <dsp:spPr>
        <a:xfrm>
          <a:off x="0" y="889443"/>
          <a:ext cx="11593287" cy="1688561"/>
        </a:xfrm>
        <a:prstGeom prst="rightArrow">
          <a:avLst>
            <a:gd name="adj1" fmla="val 50000"/>
            <a:gd name="adj2" fmla="val 5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isometricOffAxis1Right" zoom="82000"/>
          <a:lightRig rig="morning" dir="t">
            <a:rot lat="0" lon="0" rev="204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254000" bIns="268059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3200" kern="1200" dirty="0"/>
        </a:p>
      </dsp:txBody>
      <dsp:txXfrm>
        <a:off x="0" y="1311583"/>
        <a:ext cx="11171147" cy="844281"/>
      </dsp:txXfrm>
    </dsp:sp>
    <dsp:sp modelId="{68EB1254-0A30-4D2E-B951-2046284AD041}">
      <dsp:nvSpPr>
        <dsp:cNvPr id="0" name=""/>
        <dsp:cNvSpPr/>
      </dsp:nvSpPr>
      <dsp:spPr>
        <a:xfrm>
          <a:off x="0" y="2195753"/>
          <a:ext cx="5356099" cy="3768960"/>
        </a:xfrm>
        <a:prstGeom prst="rect">
          <a:avLst/>
        </a:prstGeom>
        <a:blipFill rotWithShape="0"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isometricOffAxis1Right" zoom="82000"/>
          <a:lightRig rig="morning" dir="t">
            <a:rot lat="0" lon="0" rev="204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t" anchorCtr="0">
          <a:noAutofit/>
        </a:bodyPr>
        <a:lstStyle/>
        <a:p>
          <a:pPr lvl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5700" b="1" kern="1200" dirty="0" smtClean="0">
              <a:ln w="18415" cmpd="sng"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rPr>
            <a:t>Predstavljanje rada u skupinama</a:t>
          </a:r>
          <a:endParaRPr lang="hr-HR" sz="5700" b="1" kern="1200" dirty="0">
            <a:solidFill>
              <a:schemeClr val="bg1"/>
            </a:solidFill>
            <a:latin typeface="Arial" pitchFamily="34" charset="0"/>
            <a:cs typeface="Arial" pitchFamily="34" charset="0"/>
          </a:endParaRPr>
        </a:p>
      </dsp:txBody>
      <dsp:txXfrm>
        <a:off x="0" y="2195753"/>
        <a:ext cx="5356099" cy="3768960"/>
      </dsp:txXfrm>
    </dsp:sp>
    <dsp:sp modelId="{9795FC5B-0D44-44FB-A864-291188318295}">
      <dsp:nvSpPr>
        <dsp:cNvPr id="0" name=""/>
        <dsp:cNvSpPr/>
      </dsp:nvSpPr>
      <dsp:spPr>
        <a:xfrm>
          <a:off x="5356099" y="1452109"/>
          <a:ext cx="6237188" cy="1688561"/>
        </a:xfrm>
        <a:prstGeom prst="rightArrow">
          <a:avLst>
            <a:gd name="adj1" fmla="val 50000"/>
            <a:gd name="adj2" fmla="val 5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isometricOffAxis1Right" zoom="82000"/>
          <a:lightRig rig="morning" dir="t">
            <a:rot lat="0" lon="0" rev="204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254000" bIns="268059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3200" kern="1200" dirty="0"/>
        </a:p>
      </dsp:txBody>
      <dsp:txXfrm>
        <a:off x="5356099" y="1874249"/>
        <a:ext cx="5815048" cy="844281"/>
      </dsp:txXfrm>
    </dsp:sp>
    <dsp:sp modelId="{C4CC9BE9-791E-4D69-BA7A-9BC360DB4804}">
      <dsp:nvSpPr>
        <dsp:cNvPr id="0" name=""/>
        <dsp:cNvSpPr/>
      </dsp:nvSpPr>
      <dsp:spPr>
        <a:xfrm>
          <a:off x="5356099" y="2758419"/>
          <a:ext cx="5356099" cy="3768960"/>
        </a:xfrm>
        <a:prstGeom prst="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isometricOffAxis1Right" zoom="82000"/>
          <a:lightRig rig="morning" dir="t">
            <a:rot lat="0" lon="0" rev="20400000"/>
          </a:lightRig>
        </a:scene3d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t" anchorCtr="0">
          <a:noAutofit/>
        </a:bodyPr>
        <a:lstStyle/>
        <a:p>
          <a:pPr lvl="0" algn="l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5700" b="1" kern="1200" dirty="0" smtClean="0">
              <a:ln w="18415" cmpd="sng"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Rad u plenumu</a:t>
          </a:r>
          <a:endParaRPr lang="hr-HR" sz="5700" b="1" kern="1200" dirty="0">
            <a:solidFill>
              <a:schemeClr val="bg1"/>
            </a:solidFill>
          </a:endParaRPr>
        </a:p>
      </dsp:txBody>
      <dsp:txXfrm>
        <a:off x="5356099" y="2758419"/>
        <a:ext cx="5356099" cy="3768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9/2/quickstyle/3d8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9C223E0-EF99-480B-9AEF-1C58E7CAC9AC}" type="datetimeFigureOut">
              <a:rPr lang="hr-HR"/>
              <a:pPr>
                <a:defRPr/>
              </a:pPr>
              <a:t>19.12.2013.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r-HR" noProof="0" smtClean="0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noProof="0" smtClean="0"/>
              <a:t>Uredite stilove teksta matrice</a:t>
            </a:r>
          </a:p>
          <a:p>
            <a:pPr lvl="1"/>
            <a:r>
              <a:rPr lang="hr-HR" noProof="0" smtClean="0"/>
              <a:t>Druga razina</a:t>
            </a:r>
          </a:p>
          <a:p>
            <a:pPr lvl="2"/>
            <a:r>
              <a:rPr lang="hr-HR" noProof="0" smtClean="0"/>
              <a:t>Treća razina</a:t>
            </a:r>
          </a:p>
          <a:p>
            <a:pPr lvl="3"/>
            <a:r>
              <a:rPr lang="hr-HR" noProof="0" smtClean="0"/>
              <a:t>Četvrta razina</a:t>
            </a:r>
          </a:p>
          <a:p>
            <a:pPr lvl="4"/>
            <a:r>
              <a:rPr lang="hr-HR" noProof="0" smtClean="0"/>
              <a:t>Peta razina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BB91678-058F-4B0F-A19A-992941ED35A9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7260390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D26C0-B741-434C-8E65-165F964D35DA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54263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D26C0-B741-434C-8E65-165F964D35DA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5506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D26C0-B741-434C-8E65-165F964D35DA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9080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1FB976-11E7-4EE9-B9CA-A720AC3A91D4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4526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D26C0-B741-434C-8E65-165F964D35DA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272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D26C0-B741-434C-8E65-165F964D35DA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79659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D26C0-B741-434C-8E65-165F964D35DA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8502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D26C0-B741-434C-8E65-165F964D35DA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1287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D26C0-B741-434C-8E65-165F964D35DA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8032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D26C0-B741-434C-8E65-165F964D35DA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6082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D26C0-B741-434C-8E65-165F964D35DA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3200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A4D26C0-B741-434C-8E65-165F964D35DA}" type="slidenum">
              <a:rPr lang="hr-HR" smtClean="0"/>
              <a:pPr>
                <a:defRPr/>
              </a:pPr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352613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Kateheze%20SHKM\Magnificat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6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539552" y="2060575"/>
            <a:ext cx="8064896" cy="762000"/>
          </a:xfrm>
        </p:spPr>
        <p:txBody>
          <a:bodyPr>
            <a:noAutofit/>
          </a:bodyPr>
          <a:lstStyle/>
          <a:p>
            <a:pPr eaLnBrk="1" hangingPunct="1"/>
            <a:r>
              <a:rPr lang="sr-Latn-RS" sz="6000" b="1" i="0" dirty="0" smtClean="0">
                <a:solidFill>
                  <a:schemeClr val="bg1"/>
                </a:solidFill>
                <a:latin typeface="Algerian" pitchFamily="82" charset="0"/>
              </a:rPr>
              <a:t>KULTURA VJERNOSTI</a:t>
            </a:r>
          </a:p>
        </p:txBody>
      </p:sp>
      <p:sp>
        <p:nvSpPr>
          <p:cNvPr id="3" name="TekstniOkvir 2"/>
          <p:cNvSpPr txBox="1"/>
          <p:nvPr/>
        </p:nvSpPr>
        <p:spPr>
          <a:xfrm>
            <a:off x="2771800" y="3573016"/>
            <a:ext cx="34563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hr-HR" sz="2400" dirty="0">
                <a:solidFill>
                  <a:schemeClr val="bg1"/>
                </a:solidFill>
              </a:rPr>
              <a:t>SHKM Dubrovnik </a:t>
            </a:r>
            <a:r>
              <a:rPr lang="hr-HR" sz="2400" dirty="0" smtClean="0">
                <a:solidFill>
                  <a:schemeClr val="bg1"/>
                </a:solidFill>
              </a:rPr>
              <a:t>2014.</a:t>
            </a:r>
            <a:endParaRPr lang="hr-HR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 b="-81"/>
          <a:stretch/>
        </p:blipFill>
        <p:spPr bwMode="auto">
          <a:xfrm>
            <a:off x="1403648" y="1556792"/>
            <a:ext cx="6804793" cy="48716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446519"/>
            <a:ext cx="5688632" cy="1926709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1200000" lon="19200000" rev="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5940152" y="332656"/>
            <a:ext cx="28083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hr-HR" sz="3200" dirty="0" smtClean="0">
                <a:solidFill>
                  <a:schemeClr val="bg1"/>
                </a:solidFill>
                <a:latin typeface="Algerian" pitchFamily="82" charset="0"/>
              </a:rPr>
              <a:t>Molitveni početak</a:t>
            </a:r>
            <a:endParaRPr lang="hr-HR" sz="3200" dirty="0">
              <a:solidFill>
                <a:schemeClr val="bg1"/>
              </a:solidFill>
            </a:endParaRPr>
          </a:p>
        </p:txBody>
      </p:sp>
      <p:pic>
        <p:nvPicPr>
          <p:cNvPr id="8" name="Magnific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66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5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043608" y="476673"/>
            <a:ext cx="7414592" cy="1152127"/>
          </a:xfrm>
        </p:spPr>
        <p:txBody>
          <a:bodyPr/>
          <a:lstStyle/>
          <a:p>
            <a:r>
              <a:rPr lang="hr-HR" dirty="0" smtClean="0">
                <a:latin typeface="Algerian" pitchFamily="82" charset="0"/>
              </a:rPr>
              <a:t>Motivacija</a:t>
            </a:r>
            <a:endParaRPr lang="hr-HR" dirty="0">
              <a:latin typeface="Algerian" pitchFamily="82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2790" y="0"/>
            <a:ext cx="94653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179512" y="3140968"/>
            <a:ext cx="8136904" cy="1800200"/>
          </a:xfrm>
          <a:prstGeom prst="rect">
            <a:avLst/>
          </a:prstGeom>
          <a:scene3d>
            <a:camera prst="perspectiveContrastingRightFacing"/>
            <a:lightRig rig="threePt" dir="t"/>
          </a:scene3d>
        </p:spPr>
        <p:txBody>
          <a:bodyPr wrap="square">
            <a:prstTxWarp prst="textPlain">
              <a:avLst/>
            </a:prstTxWarp>
            <a:spAutoFit/>
          </a:bodyPr>
          <a:lstStyle/>
          <a:p>
            <a:r>
              <a:rPr lang="en-US" b="1" dirty="0" err="1">
                <a:solidFill>
                  <a:schemeClr val="bg1"/>
                </a:solidFill>
                <a:effectLst/>
              </a:rPr>
              <a:t>Svojom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arhitekturom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hr-HR" b="1" dirty="0" smtClean="0">
                <a:solidFill>
                  <a:schemeClr val="bg1"/>
                </a:solidFill>
                <a:effectLst/>
              </a:rPr>
              <a:t>Minčeta se </a:t>
            </a:r>
            <a:r>
              <a:rPr lang="en-US" b="1" dirty="0" err="1" smtClean="0">
                <a:solidFill>
                  <a:schemeClr val="bg1"/>
                </a:solidFill>
                <a:effectLst/>
              </a:rPr>
              <a:t>ubraja</a:t>
            </a:r>
            <a:r>
              <a:rPr lang="en-US" b="1" dirty="0" smtClean="0">
                <a:solidFill>
                  <a:schemeClr val="bg1"/>
                </a:solidFill>
                <a:effectLst/>
              </a:rPr>
              <a:t>  </a:t>
            </a:r>
            <a:r>
              <a:rPr lang="en-US" b="1" dirty="0">
                <a:solidFill>
                  <a:schemeClr val="bg1"/>
                </a:solidFill>
                <a:effectLst/>
              </a:rPr>
              <a:t>me</a:t>
            </a:r>
            <a:r>
              <a:rPr lang="hr-HR" b="1" dirty="0">
                <a:solidFill>
                  <a:schemeClr val="bg1"/>
                </a:solidFill>
                <a:effectLst/>
              </a:rPr>
              <a:t>đ</a:t>
            </a:r>
            <a:r>
              <a:rPr lang="en-US" b="1" dirty="0">
                <a:solidFill>
                  <a:schemeClr val="bg1"/>
                </a:solidFill>
                <a:effectLst/>
              </a:rPr>
              <a:t>u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najljep</a:t>
            </a:r>
            <a:r>
              <a:rPr lang="hr-HR" b="1" dirty="0">
                <a:solidFill>
                  <a:schemeClr val="bg1"/>
                </a:solidFill>
                <a:effectLst/>
              </a:rPr>
              <a:t>š</a:t>
            </a:r>
            <a:r>
              <a:rPr lang="en-US" b="1" dirty="0">
                <a:solidFill>
                  <a:schemeClr val="bg1"/>
                </a:solidFill>
                <a:effectLst/>
              </a:rPr>
              <a:t>e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utvrde</a:t>
            </a:r>
            <a:r>
              <a:rPr lang="en-US" b="1" dirty="0">
                <a:solidFill>
                  <a:schemeClr val="bg1"/>
                </a:solidFill>
                <a:effectLst/>
              </a:rPr>
              <a:t> u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svijetu</a:t>
            </a:r>
            <a:r>
              <a:rPr lang="hr-HR" b="1" dirty="0">
                <a:solidFill>
                  <a:schemeClr val="bg1"/>
                </a:solidFill>
                <a:effectLst/>
              </a:rPr>
              <a:t>.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Gradili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su</a:t>
            </a:r>
            <a:r>
              <a:rPr lang="en-US" b="1" dirty="0">
                <a:solidFill>
                  <a:schemeClr val="bg1"/>
                </a:solidFill>
                <a:effectLst/>
              </a:rPr>
              <a:t> je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poznati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renesansni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firentinski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arhitekti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Michelozzo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effectLst/>
              </a:rPr>
              <a:t>Michelo</a:t>
            </a:r>
            <a:r>
              <a:rPr lang="hr-HR" b="1" dirty="0" smtClean="0">
                <a:solidFill>
                  <a:schemeClr val="bg1"/>
                </a:solidFill>
                <a:effectLst/>
              </a:rPr>
              <a:t>z</a:t>
            </a:r>
            <a:r>
              <a:rPr lang="en-US" b="1" dirty="0" err="1" smtClean="0">
                <a:solidFill>
                  <a:schemeClr val="bg1"/>
                </a:solidFill>
                <a:effectLst/>
              </a:rPr>
              <a:t>zi</a:t>
            </a:r>
            <a:r>
              <a:rPr lang="en-US" b="1" dirty="0" smtClean="0">
                <a:solidFill>
                  <a:schemeClr val="bg1"/>
                </a:solidFill>
                <a:effectLst/>
              </a:rPr>
              <a:t> </a:t>
            </a:r>
            <a:r>
              <a:rPr lang="en-US" b="1" dirty="0">
                <a:solidFill>
                  <a:schemeClr val="bg1"/>
                </a:solidFill>
                <a:effectLst/>
              </a:rPr>
              <a:t>i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jedan</a:t>
            </a:r>
            <a:r>
              <a:rPr lang="en-US" b="1" dirty="0">
                <a:solidFill>
                  <a:schemeClr val="bg1"/>
                </a:solidFill>
                <a:effectLst/>
              </a:rPr>
              <a:t> od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najve</a:t>
            </a:r>
            <a:r>
              <a:rPr lang="hr-HR" b="1" dirty="0">
                <a:solidFill>
                  <a:schemeClr val="bg1"/>
                </a:solidFill>
                <a:effectLst/>
              </a:rPr>
              <a:t>ć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ih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hrvatskih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graditelja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Juraj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Dalmatinac</a:t>
            </a:r>
            <a:r>
              <a:rPr lang="hr-HR" b="1" dirty="0">
                <a:solidFill>
                  <a:schemeClr val="bg1"/>
                </a:solidFill>
                <a:effectLst/>
              </a:rPr>
              <a:t>. </a:t>
            </a:r>
            <a:r>
              <a:rPr lang="en-US" b="1" dirty="0">
                <a:solidFill>
                  <a:schemeClr val="bg1"/>
                </a:solidFill>
                <a:effectLst/>
              </a:rPr>
              <a:t>S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vrha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ove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predivne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gra</a:t>
            </a:r>
            <a:r>
              <a:rPr lang="hr-HR" b="1" dirty="0">
                <a:solidFill>
                  <a:schemeClr val="bg1"/>
                </a:solidFill>
                <a:effectLst/>
              </a:rPr>
              <a:t>đ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evine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pru</a:t>
            </a:r>
            <a:r>
              <a:rPr lang="hr-HR" b="1" dirty="0">
                <a:solidFill>
                  <a:schemeClr val="bg1"/>
                </a:solidFill>
                <a:effectLst/>
              </a:rPr>
              <a:t>ž</a:t>
            </a:r>
            <a:r>
              <a:rPr lang="en-US" b="1" dirty="0">
                <a:solidFill>
                  <a:schemeClr val="bg1"/>
                </a:solidFill>
                <a:effectLst/>
              </a:rPr>
              <a:t>a se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pogled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na</a:t>
            </a:r>
            <a:r>
              <a:rPr lang="hr-HR" b="1" dirty="0">
                <a:solidFill>
                  <a:schemeClr val="bg1"/>
                </a:solidFill>
                <a:effectLst/>
              </a:rPr>
              <a:t> č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itav</a:t>
            </a:r>
            <a:r>
              <a:rPr lang="en-US" b="1" dirty="0">
                <a:solidFill>
                  <a:schemeClr val="bg1"/>
                </a:solidFill>
                <a:effectLst/>
              </a:rPr>
              <a:t> grad i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njegovu</a:t>
            </a:r>
            <a:r>
              <a:rPr lang="en-US" b="1" dirty="0">
                <a:solidFill>
                  <a:schemeClr val="bg1"/>
                </a:solidFill>
                <a:effectLst/>
              </a:rPr>
              <a:t> </a:t>
            </a:r>
            <a:r>
              <a:rPr lang="en-US" b="1" dirty="0" err="1">
                <a:solidFill>
                  <a:schemeClr val="bg1"/>
                </a:solidFill>
                <a:effectLst/>
              </a:rPr>
              <a:t>okolicu</a:t>
            </a:r>
            <a:r>
              <a:rPr lang="hr-HR" b="1" dirty="0">
                <a:solidFill>
                  <a:schemeClr val="bg1"/>
                </a:solidFill>
                <a:effectLst/>
              </a:rPr>
              <a:t>. Kula Minčeta dovršena je </a:t>
            </a:r>
            <a:r>
              <a:rPr lang="hr-HR" b="1" dirty="0" smtClean="0">
                <a:solidFill>
                  <a:schemeClr val="bg1"/>
                </a:solidFill>
                <a:effectLst/>
              </a:rPr>
              <a:t>1464. </a:t>
            </a:r>
            <a:r>
              <a:rPr lang="hr-HR" b="1" dirty="0">
                <a:solidFill>
                  <a:schemeClr val="bg1"/>
                </a:solidFill>
                <a:effectLst/>
              </a:rPr>
              <a:t>godine i simbol je neosvojivosti Dubrovnika.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212790" y="1412777"/>
            <a:ext cx="8385190" cy="1368151"/>
          </a:xfrm>
          <a:prstGeom prst="rect">
            <a:avLst/>
          </a:prstGeom>
          <a:scene3d>
            <a:camera prst="isometricOffAxis1Right"/>
            <a:lightRig rig="threePt" dir="t"/>
          </a:scene3d>
        </p:spPr>
        <p:txBody>
          <a:bodyPr>
            <a:prstTxWarp prst="textPlain">
              <a:avLst/>
            </a:prstTxWarp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Mo</a:t>
            </a:r>
            <a:r>
              <a:rPr lang="hr-H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ž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ete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li se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sjetiti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nekog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mjesta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iz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Biblije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koje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vas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podsje</a:t>
            </a:r>
            <a:r>
              <a:rPr lang="hr-H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ć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na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utvrdu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i </a:t>
            </a:r>
            <a:r>
              <a:rPr lang="hr-H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n-US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kulu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hr-H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poput</a:t>
            </a:r>
            <a:r>
              <a:rPr lang="en-US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Min</a:t>
            </a:r>
            <a:r>
              <a:rPr lang="hr-H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č</a:t>
            </a:r>
            <a:r>
              <a:rPr lang="en-US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ete</a:t>
            </a:r>
            <a:r>
              <a:rPr lang="hr-HR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hr-HR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Koja bi obilježja bila zajednička toj simbolici, uz svu različitost situacija?</a:t>
            </a:r>
          </a:p>
          <a:p>
            <a:pPr marL="285750" indent="-285750">
              <a:buFont typeface="Arial" pitchFamily="34" charset="0"/>
              <a:buChar char="•"/>
            </a:pPr>
            <a:endParaRPr lang="hr-HR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46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107504" y="980728"/>
            <a:ext cx="7344816" cy="453650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" name="Rectangle 3"/>
          <p:cNvSpPr/>
          <p:nvPr/>
        </p:nvSpPr>
        <p:spPr>
          <a:xfrm>
            <a:off x="395536" y="1166843"/>
            <a:ext cx="676875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„</a:t>
            </a:r>
            <a:r>
              <a:rPr lang="hr-HR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Stoga, tko god sluša ove moje riječi i izvršava ih, prispodobit će se mudru čovjeku koji sagradi kuću na stijeni. Zapljušti kiša, navale bujice, duhnu vjetrovi, i sruče se na tu kuću, ali ona ne pada. Jer – utemeljena je na stijeni.“</a:t>
            </a:r>
          </a:p>
          <a:p>
            <a:r>
              <a:rPr lang="hr-HR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„Naprotiv, tko god sluša ove moje riječi, a ne vrši ih, prispodobit će se ludu čovjeku koji sagradi kuću na pijesku. Zapljušti kiša, navale bujice, duhnu vjetrovi i sruče se na tu kuću, i ona se sruši. I bijaše to ruševina velika.“</a:t>
            </a:r>
            <a:endParaRPr lang="hr-HR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hr-HR" sz="2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Kad Isus završi ove svoje besjede, mnoštvo osta zaneseno njegovim naukom. Ta učio ih kao onaj koji ima vlast, a ne kao njihovi pismoznanci.“</a:t>
            </a:r>
            <a:endParaRPr lang="hr-HR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868144" y="5661248"/>
            <a:ext cx="3168352" cy="72008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400" b="1" dirty="0" smtClean="0">
                <a:latin typeface="Arial" pitchFamily="34" charset="0"/>
                <a:cs typeface="Arial" pitchFamily="34" charset="0"/>
              </a:rPr>
              <a:t>Razmatranje teksta</a:t>
            </a:r>
            <a:endParaRPr lang="hr-H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260648"/>
            <a:ext cx="49741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400" b="1" dirty="0">
                <a:solidFill>
                  <a:schemeClr val="bg1"/>
                </a:solidFill>
              </a:rPr>
              <a:t>Obrada teme</a:t>
            </a:r>
          </a:p>
        </p:txBody>
      </p:sp>
    </p:spTree>
    <p:extLst>
      <p:ext uri="{BB962C8B-B14F-4D97-AF65-F5344CB8AC3E}">
        <p14:creationId xmlns:p14="http://schemas.microsoft.com/office/powerpoint/2010/main" val="361459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ounded Rectangle 2"/>
          <p:cNvSpPr/>
          <p:nvPr/>
        </p:nvSpPr>
        <p:spPr>
          <a:xfrm>
            <a:off x="3707904" y="260648"/>
            <a:ext cx="4608512" cy="864096"/>
          </a:xfrm>
          <a:prstGeom prst="round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3600" b="1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Rad u skupinama</a:t>
            </a:r>
            <a:endParaRPr lang="hr-HR" sz="3600" b="1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nip Diagonal Corner Rectangle 6"/>
          <p:cNvSpPr/>
          <p:nvPr/>
        </p:nvSpPr>
        <p:spPr>
          <a:xfrm>
            <a:off x="3861768" y="1268760"/>
            <a:ext cx="4412072" cy="1977007"/>
          </a:xfrm>
          <a:prstGeom prst="snip2Diag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10" name="Picture 9" descr="E:\Kateheze SHKM\Slike mladi\Zavrsetak animatora\IMG_1298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7" y="3429000"/>
            <a:ext cx="4536506" cy="1815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E:\Kateheze SHKM\Slike mladi\Zavrsetak animatora\IMG_1301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860565" y="1260786"/>
            <a:ext cx="4413275" cy="197700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63" y="2975433"/>
            <a:ext cx="3971419" cy="23594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Rectangle 11"/>
          <p:cNvSpPr/>
          <p:nvPr/>
        </p:nvSpPr>
        <p:spPr>
          <a:xfrm>
            <a:off x="3975149" y="1556793"/>
            <a:ext cx="4176464" cy="138499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hr-HR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hr-H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                    </a:t>
            </a:r>
            <a:r>
              <a:rPr lang="vi-V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Skupina II</a:t>
            </a:r>
          </a:p>
          <a:p>
            <a:endParaRPr lang="hr-H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hr-H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Rap -</a:t>
            </a:r>
            <a:r>
              <a:rPr lang="vi-V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balad</a:t>
            </a:r>
            <a:r>
              <a:rPr lang="hr-H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</a:t>
            </a:r>
            <a:endParaRPr lang="hr-HR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283967" y="3429000"/>
            <a:ext cx="4536505" cy="1815882"/>
          </a:xfrm>
          <a:prstGeom prst="rect">
            <a:avLst/>
          </a:prstGeom>
          <a:ln w="762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hr-H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vi-V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Skupina </a:t>
            </a:r>
            <a:r>
              <a:rPr lang="vi-V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</a:p>
          <a:p>
            <a:endParaRPr lang="hr-H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hr-H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S</a:t>
            </a:r>
            <a:r>
              <a:rPr lang="vi-V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censki </a:t>
            </a:r>
            <a:r>
              <a:rPr lang="vi-VN" sz="2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uprizoriti </a:t>
            </a:r>
            <a:r>
              <a:rPr lang="hr-HR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</a:t>
            </a:r>
            <a:r>
              <a:rPr lang="vi-VN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riču</a:t>
            </a:r>
            <a:endParaRPr lang="hr-HR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endParaRPr lang="vi-VN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1886" y="4126565"/>
            <a:ext cx="24279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>
                <a:solidFill>
                  <a:schemeClr val="bg1"/>
                </a:solidFill>
              </a:rPr>
              <a:t>Skupina  II</a:t>
            </a:r>
          </a:p>
          <a:p>
            <a:r>
              <a:rPr lang="hr-HR" sz="2800" b="1" dirty="0" smtClean="0">
                <a:solidFill>
                  <a:schemeClr val="bg1"/>
                </a:solidFill>
              </a:rPr>
              <a:t>Radio drama</a:t>
            </a:r>
            <a:endParaRPr lang="hr-HR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652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34944807"/>
              </p:ext>
            </p:extLst>
          </p:nvPr>
        </p:nvGraphicFramePr>
        <p:xfrm>
          <a:off x="-1044624" y="-276237"/>
          <a:ext cx="11593288" cy="74168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6113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1"/>
            <a:ext cx="6858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4000" b="1" dirty="0">
                <a:solidFill>
                  <a:schemeClr val="bg1"/>
                </a:solidFill>
              </a:rPr>
              <a:t>Sinteza</a:t>
            </a:r>
            <a:endParaRPr lang="hr-HR" sz="4000" dirty="0">
              <a:solidFill>
                <a:schemeClr val="bg1"/>
              </a:solidFill>
            </a:endParaRPr>
          </a:p>
          <a:p>
            <a:r>
              <a:rPr lang="hr-HR" dirty="0"/>
              <a:t> </a:t>
            </a:r>
          </a:p>
        </p:txBody>
      </p:sp>
      <p:sp>
        <p:nvSpPr>
          <p:cNvPr id="3" name="Rectangle 2"/>
          <p:cNvSpPr/>
          <p:nvPr/>
        </p:nvSpPr>
        <p:spPr>
          <a:xfrm>
            <a:off x="107504" y="1268760"/>
            <a:ext cx="8856984" cy="1584176"/>
          </a:xfrm>
          <a:prstGeom prst="rect">
            <a:avLst/>
          </a:prstGeom>
        </p:spPr>
        <p:txBody>
          <a:bodyPr wrap="square">
            <a:prstTxWarp prst="textDeflate">
              <a:avLst/>
            </a:prstTxWarp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hr-HR" sz="2400" i="1" dirty="0" smtClean="0">
                <a:solidFill>
                  <a:schemeClr val="bg1"/>
                </a:solidFill>
              </a:rPr>
              <a:t>„Zapljušti kiša, navale bujice, duhnu vjetrovi, i sruče se na tu kuću, ali ona ne pada. Jer – utemeljena je na stijeni.“</a:t>
            </a:r>
            <a:endParaRPr lang="hr-HR" sz="240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7504" y="3433762"/>
            <a:ext cx="8856984" cy="2299494"/>
          </a:xfrm>
          <a:prstGeom prst="rect">
            <a:avLst/>
          </a:prstGeom>
        </p:spPr>
        <p:txBody>
          <a:bodyPr wrap="square">
            <a:prstTxWarp prst="textInflate">
              <a:avLst/>
            </a:prstTxWarp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hr-HR" sz="2400" i="1" dirty="0">
                <a:solidFill>
                  <a:schemeClr val="bg1"/>
                </a:solidFill>
              </a:rPr>
              <a:t>Pravi si biser, vrijedan si  i jedinstven. I kao takva može te procijeniti samo pravi stručnjak. Zašto ideš kroz život želeći da netko nebitan otkrije tvoju pravu vrijednost?</a:t>
            </a:r>
            <a:endParaRPr lang="hr-HR" sz="2400" dirty="0">
              <a:solidFill>
                <a:schemeClr val="bg1"/>
              </a:solidFill>
            </a:endParaRPr>
          </a:p>
          <a:p>
            <a:r>
              <a:rPr lang="hr-HR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7602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:\Kateheze SHKM\Za Mara 2\emailingminceta101minceta102minceta103minceta104\sreca-minceta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251520" y="188641"/>
            <a:ext cx="8892480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hr-HR" sz="2400" dirty="0" smtClean="0">
              <a:solidFill>
                <a:schemeClr val="bg1"/>
              </a:solidFill>
            </a:endParaRPr>
          </a:p>
          <a:p>
            <a:endParaRPr lang="hr-HR" sz="2400" dirty="0" smtClean="0">
              <a:solidFill>
                <a:schemeClr val="bg1"/>
              </a:solidFill>
            </a:endParaRPr>
          </a:p>
          <a:p>
            <a:endParaRPr lang="hr-HR" sz="2400" dirty="0" smtClean="0">
              <a:solidFill>
                <a:schemeClr val="bg1"/>
              </a:solidFill>
            </a:endParaRPr>
          </a:p>
          <a:p>
            <a:endParaRPr lang="hr-HR" sz="2400" dirty="0" smtClean="0">
              <a:solidFill>
                <a:schemeClr val="bg1"/>
              </a:solidFill>
            </a:endParaRPr>
          </a:p>
          <a:p>
            <a:endParaRPr lang="hr-HR" sz="2400" dirty="0" smtClean="0">
              <a:solidFill>
                <a:schemeClr val="bg1"/>
              </a:solidFill>
            </a:endParaRPr>
          </a:p>
          <a:p>
            <a:endParaRPr lang="hr-HR" sz="2400" dirty="0" smtClean="0">
              <a:solidFill>
                <a:schemeClr val="bg1"/>
              </a:solidFill>
            </a:endParaRPr>
          </a:p>
          <a:p>
            <a:endParaRPr lang="hr-HR" sz="2400" dirty="0" smtClean="0">
              <a:solidFill>
                <a:schemeClr val="bg1"/>
              </a:solidFill>
            </a:endParaRPr>
          </a:p>
          <a:p>
            <a:endParaRPr lang="hr-HR" sz="2400" dirty="0" smtClean="0">
              <a:solidFill>
                <a:schemeClr val="bg1"/>
              </a:solidFill>
            </a:endParaRPr>
          </a:p>
          <a:p>
            <a:endParaRPr lang="hr-HR" sz="2400" dirty="0" smtClean="0">
              <a:solidFill>
                <a:schemeClr val="bg1"/>
              </a:solidFill>
            </a:endParaRPr>
          </a:p>
          <a:p>
            <a:endParaRPr lang="hr-HR" sz="2400" dirty="0" smtClean="0">
              <a:solidFill>
                <a:schemeClr val="bg1"/>
              </a:solidFill>
            </a:endParaRPr>
          </a:p>
          <a:p>
            <a:endParaRPr lang="hr-HR" sz="2400" dirty="0">
              <a:solidFill>
                <a:schemeClr val="bg1"/>
              </a:solidFill>
            </a:endParaRPr>
          </a:p>
          <a:p>
            <a:pPr marL="457200" lvl="0" indent="-457200">
              <a:buFont typeface="Arial" pitchFamily="34" charset="0"/>
              <a:buChar char="•"/>
            </a:pPr>
            <a:r>
              <a:rPr lang="hr-HR" sz="2400" dirty="0" smtClean="0">
                <a:solidFill>
                  <a:schemeClr val="bg1"/>
                </a:solidFill>
              </a:rPr>
              <a:t>Š</a:t>
            </a:r>
            <a:r>
              <a:rPr lang="es-ES_tradnl" sz="2400" dirty="0" err="1">
                <a:solidFill>
                  <a:schemeClr val="bg1"/>
                </a:solidFill>
              </a:rPr>
              <a:t>to</a:t>
            </a:r>
            <a:r>
              <a:rPr lang="es-ES_tradnl" sz="2400" dirty="0">
                <a:solidFill>
                  <a:schemeClr val="bg1"/>
                </a:solidFill>
              </a:rPr>
              <a:t> je du</a:t>
            </a:r>
            <a:r>
              <a:rPr lang="hr-HR" sz="2400" dirty="0">
                <a:solidFill>
                  <a:schemeClr val="bg1"/>
                </a:solidFill>
              </a:rPr>
              <a:t>š</a:t>
            </a:r>
            <a:r>
              <a:rPr lang="es-ES_tradnl" sz="2400" dirty="0">
                <a:solidFill>
                  <a:schemeClr val="bg1"/>
                </a:solidFill>
              </a:rPr>
              <a:t>a u </a:t>
            </a:r>
            <a:r>
              <a:rPr lang="es-ES_tradnl" sz="2400" dirty="0" err="1" smtClean="0">
                <a:solidFill>
                  <a:schemeClr val="bg1"/>
                </a:solidFill>
              </a:rPr>
              <a:t>tijelu</a:t>
            </a:r>
            <a:r>
              <a:rPr lang="hr-HR" sz="2400" dirty="0" smtClean="0">
                <a:solidFill>
                  <a:schemeClr val="bg1"/>
                </a:solidFill>
              </a:rPr>
              <a:t>, </a:t>
            </a:r>
            <a:r>
              <a:rPr lang="es-ES_tradnl" sz="2400" dirty="0" err="1" smtClean="0">
                <a:solidFill>
                  <a:schemeClr val="bg1"/>
                </a:solidFill>
              </a:rPr>
              <a:t>to</a:t>
            </a:r>
            <a:r>
              <a:rPr lang="es-ES_tradnl" sz="2400" dirty="0" smtClean="0">
                <a:solidFill>
                  <a:schemeClr val="bg1"/>
                </a:solidFill>
              </a:rPr>
              <a:t> </a:t>
            </a:r>
            <a:r>
              <a:rPr lang="es-ES_tradnl" sz="2400" dirty="0">
                <a:solidFill>
                  <a:schemeClr val="bg1"/>
                </a:solidFill>
              </a:rPr>
              <a:t>su </a:t>
            </a:r>
            <a:r>
              <a:rPr lang="es-ES_tradnl" sz="2400" dirty="0" err="1">
                <a:solidFill>
                  <a:schemeClr val="bg1"/>
                </a:solidFill>
              </a:rPr>
              <a:t>kr</a:t>
            </a:r>
            <a:r>
              <a:rPr lang="hr-HR" sz="2400" dirty="0">
                <a:solidFill>
                  <a:schemeClr val="bg1"/>
                </a:solidFill>
              </a:rPr>
              <a:t>šć</a:t>
            </a:r>
            <a:r>
              <a:rPr lang="es-ES_tradnl" sz="2400" dirty="0" err="1">
                <a:solidFill>
                  <a:schemeClr val="bg1"/>
                </a:solidFill>
              </a:rPr>
              <a:t>ani</a:t>
            </a:r>
            <a:r>
              <a:rPr lang="es-ES_tradnl" sz="2400" dirty="0">
                <a:solidFill>
                  <a:schemeClr val="bg1"/>
                </a:solidFill>
              </a:rPr>
              <a:t> u </a:t>
            </a:r>
            <a:r>
              <a:rPr lang="es-ES_tradnl" sz="2400" dirty="0" err="1">
                <a:solidFill>
                  <a:schemeClr val="bg1"/>
                </a:solidFill>
              </a:rPr>
              <a:t>svijetu</a:t>
            </a:r>
            <a:r>
              <a:rPr lang="hr-HR" sz="2400" dirty="0">
                <a:solidFill>
                  <a:schemeClr val="bg1"/>
                </a:solidFill>
              </a:rPr>
              <a:t>! </a:t>
            </a:r>
          </a:p>
          <a:p>
            <a:pPr marL="457200" lvl="0" indent="-457200">
              <a:buFont typeface="Arial" pitchFamily="34" charset="0"/>
              <a:buChar char="•"/>
            </a:pPr>
            <a:r>
              <a:rPr lang="hr-HR" sz="2400" dirty="0">
                <a:solidFill>
                  <a:schemeClr val="bg1"/>
                </a:solidFill>
              </a:rPr>
              <a:t>Neka naša vjernost Kristu bude uočljiva i neosvojiva poput Minčete! Pozvani smo biti budni i pozorni na opasnosti</a:t>
            </a:r>
            <a:r>
              <a:rPr lang="hr-HR" sz="2400" dirty="0" smtClean="0">
                <a:solidFill>
                  <a:schemeClr val="bg1"/>
                </a:solidFill>
              </a:rPr>
              <a:t>.</a:t>
            </a:r>
            <a:endParaRPr lang="hr-HR" sz="2400" dirty="0">
              <a:solidFill>
                <a:schemeClr val="bg1"/>
              </a:solidFill>
            </a:endParaRPr>
          </a:p>
          <a:p>
            <a:pPr marL="457200" lvl="0" indent="-457200">
              <a:buFont typeface="Arial" pitchFamily="34" charset="0"/>
              <a:buChar char="•"/>
            </a:pPr>
            <a:r>
              <a:rPr lang="hr-HR" sz="2400" dirty="0">
                <a:solidFill>
                  <a:schemeClr val="bg1"/>
                </a:solidFill>
              </a:rPr>
              <a:t>Odluku o vjernosti nije teško donijeti, ali provoditi ju u djelo iz dana u dan prava je borba</a:t>
            </a:r>
            <a:r>
              <a:rPr lang="hr-HR" sz="2400" dirty="0" smtClean="0">
                <a:solidFill>
                  <a:schemeClr val="bg1"/>
                </a:solidFill>
              </a:rPr>
              <a:t>!</a:t>
            </a:r>
            <a:endParaRPr lang="hr-HR" sz="2400" dirty="0">
              <a:solidFill>
                <a:schemeClr val="bg1"/>
              </a:solidFill>
            </a:endParaRPr>
          </a:p>
          <a:p>
            <a:pPr marL="457200" lvl="0" indent="-457200">
              <a:buFont typeface="Arial" pitchFamily="34" charset="0"/>
              <a:buChar char="•"/>
            </a:pPr>
            <a:r>
              <a:rPr lang="hr-HR" sz="2400" dirty="0">
                <a:solidFill>
                  <a:schemeClr val="bg1"/>
                </a:solidFill>
              </a:rPr>
              <a:t>Budimo odlučni! Zauzmimo stav! Recimo „da“ Kristu, recimo „da“ životu!</a:t>
            </a:r>
          </a:p>
          <a:p>
            <a:r>
              <a:rPr lang="hr-HR" sz="2400" dirty="0">
                <a:solidFill>
                  <a:schemeClr val="bg1"/>
                </a:solidFill>
              </a:rPr>
              <a:t> </a:t>
            </a:r>
          </a:p>
        </p:txBody>
      </p:sp>
      <p:sp>
        <p:nvSpPr>
          <p:cNvPr id="6" name="Rectangle 5"/>
          <p:cNvSpPr/>
          <p:nvPr/>
        </p:nvSpPr>
        <p:spPr>
          <a:xfrm>
            <a:off x="2915816" y="2708920"/>
            <a:ext cx="24346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 smtClean="0">
                <a:solidFill>
                  <a:schemeClr val="bg1"/>
                </a:solidFill>
              </a:rPr>
              <a:t>Razmišljanje</a:t>
            </a:r>
          </a:p>
          <a:p>
            <a:r>
              <a:rPr lang="hr-HR" sz="2800" dirty="0" smtClean="0">
                <a:solidFill>
                  <a:schemeClr val="bg1"/>
                </a:solidFill>
              </a:rPr>
              <a:t>     u tišini </a:t>
            </a:r>
          </a:p>
        </p:txBody>
      </p:sp>
    </p:spTree>
    <p:extLst>
      <p:ext uri="{BB962C8B-B14F-4D97-AF65-F5344CB8AC3E}">
        <p14:creationId xmlns:p14="http://schemas.microsoft.com/office/powerpoint/2010/main" val="89661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:\Kateheze SHKM\Slike mladi\Zavrsetak prvog vikenda animatora\IMG_8809.jpg"/>
          <p:cNvPicPr/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387424"/>
            <a:ext cx="9540552" cy="72454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Rectangle 2"/>
          <p:cNvSpPr/>
          <p:nvPr/>
        </p:nvSpPr>
        <p:spPr>
          <a:xfrm>
            <a:off x="3779912" y="1"/>
            <a:ext cx="5760640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200" b="1" dirty="0">
                <a:solidFill>
                  <a:schemeClr val="bg1"/>
                </a:solidFill>
              </a:rPr>
              <a:t>Molitveni završetak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hr-HR" sz="2200" i="1" dirty="0">
                <a:solidFill>
                  <a:schemeClr val="bg1"/>
                </a:solidFill>
              </a:rPr>
              <a:t>„ </a:t>
            </a:r>
            <a:r>
              <a:rPr lang="en-US" sz="2200" i="1" dirty="0" err="1">
                <a:solidFill>
                  <a:schemeClr val="bg1"/>
                </a:solidFill>
              </a:rPr>
              <a:t>Vjernost</a:t>
            </a:r>
            <a:r>
              <a:rPr lang="en-US" sz="2200" i="1" dirty="0">
                <a:solidFill>
                  <a:schemeClr val="bg1"/>
                </a:solidFill>
              </a:rPr>
              <a:t> je </a:t>
            </a:r>
            <a:r>
              <a:rPr lang="en-US" sz="2200" i="1" dirty="0" err="1">
                <a:solidFill>
                  <a:schemeClr val="bg1"/>
                </a:solidFill>
              </a:rPr>
              <a:t>Tvoja</a:t>
            </a:r>
            <a:r>
              <a:rPr lang="en-US" sz="2200" i="1" dirty="0">
                <a:solidFill>
                  <a:schemeClr val="bg1"/>
                </a:solidFill>
              </a:rPr>
              <a:t> </a:t>
            </a:r>
            <a:r>
              <a:rPr lang="en-US" sz="2200" i="1" dirty="0" err="1">
                <a:solidFill>
                  <a:schemeClr val="bg1"/>
                </a:solidFill>
              </a:rPr>
              <a:t>velika</a:t>
            </a:r>
            <a:r>
              <a:rPr lang="hr-HR" sz="2200" i="1" dirty="0">
                <a:solidFill>
                  <a:schemeClr val="bg1"/>
                </a:solidFill>
              </a:rPr>
              <a:t>, </a:t>
            </a:r>
            <a:r>
              <a:rPr lang="en-US" sz="2200" i="1" dirty="0" err="1">
                <a:solidFill>
                  <a:schemeClr val="bg1"/>
                </a:solidFill>
              </a:rPr>
              <a:t>moj</a:t>
            </a:r>
            <a:r>
              <a:rPr lang="en-US" sz="2200" i="1" dirty="0">
                <a:solidFill>
                  <a:schemeClr val="bg1"/>
                </a:solidFill>
              </a:rPr>
              <a:t> O</a:t>
            </a:r>
            <a:r>
              <a:rPr lang="hr-HR" sz="2200" i="1" dirty="0">
                <a:solidFill>
                  <a:schemeClr val="bg1"/>
                </a:solidFill>
              </a:rPr>
              <a:t>č</a:t>
            </a:r>
            <a:r>
              <a:rPr lang="en-US" sz="2200" i="1" dirty="0">
                <a:solidFill>
                  <a:schemeClr val="bg1"/>
                </a:solidFill>
              </a:rPr>
              <a:t>e</a:t>
            </a:r>
            <a:r>
              <a:rPr lang="hr-HR" sz="2200" i="1" dirty="0">
                <a:solidFill>
                  <a:schemeClr val="bg1"/>
                </a:solidFill>
              </a:rPr>
              <a:t>! 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>
                <a:solidFill>
                  <a:schemeClr val="bg1"/>
                </a:solidFill>
              </a:rPr>
              <a:t>Gle</a:t>
            </a:r>
            <a:r>
              <a:rPr lang="hr-HR" sz="2200" i="1" dirty="0">
                <a:solidFill>
                  <a:schemeClr val="bg1"/>
                </a:solidFill>
              </a:rPr>
              <a:t>, </a:t>
            </a:r>
            <a:r>
              <a:rPr lang="nl-NL" sz="2200" i="1" dirty="0">
                <a:solidFill>
                  <a:schemeClr val="bg1"/>
                </a:solidFill>
              </a:rPr>
              <a:t>nema kod Tebe sjene nikad</a:t>
            </a:r>
            <a:r>
              <a:rPr lang="hr-HR" sz="2200" i="1" dirty="0">
                <a:solidFill>
                  <a:schemeClr val="bg1"/>
                </a:solidFill>
              </a:rPr>
              <a:t>.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it-IT" sz="2200" i="1" dirty="0" smtClean="0">
                <a:solidFill>
                  <a:schemeClr val="bg1"/>
                </a:solidFill>
              </a:rPr>
              <a:t>Ne </a:t>
            </a:r>
            <a:r>
              <a:rPr lang="it-IT" sz="2200" i="1" dirty="0">
                <a:solidFill>
                  <a:schemeClr val="bg1"/>
                </a:solidFill>
              </a:rPr>
              <a:t>mijenjaš se, ljubav Ti ne prestaje. 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it-IT" sz="2200" i="1" dirty="0">
                <a:solidFill>
                  <a:schemeClr val="bg1"/>
                </a:solidFill>
              </a:rPr>
              <a:t>Kao što nekoć bje, takav si sad. 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>
                <a:solidFill>
                  <a:schemeClr val="bg1"/>
                </a:solidFill>
              </a:rPr>
              <a:t>Vjernost je velika Tvoja, moj Gospode. 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>
                <a:solidFill>
                  <a:schemeClr val="bg1"/>
                </a:solidFill>
              </a:rPr>
              <a:t>Svakoga jutra je milost nova.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 smtClean="0">
                <a:solidFill>
                  <a:schemeClr val="bg1"/>
                </a:solidFill>
              </a:rPr>
              <a:t>Sve </a:t>
            </a:r>
            <a:r>
              <a:rPr lang="nl-NL" sz="2200" i="1" dirty="0">
                <a:solidFill>
                  <a:schemeClr val="bg1"/>
                </a:solidFill>
              </a:rPr>
              <a:t>što ja trebam, gle, rukom svom daješ. 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>
                <a:solidFill>
                  <a:schemeClr val="bg1"/>
                </a:solidFill>
              </a:rPr>
              <a:t>Vjernost je velika k meni Tvoja.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 smtClean="0">
                <a:solidFill>
                  <a:schemeClr val="bg1"/>
                </a:solidFill>
              </a:rPr>
              <a:t>Oprost </a:t>
            </a:r>
            <a:r>
              <a:rPr lang="nl-NL" sz="2200" i="1" dirty="0">
                <a:solidFill>
                  <a:schemeClr val="bg1"/>
                </a:solidFill>
              </a:rPr>
              <a:t>od grijeha svih, blažen duše mir,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 smtClean="0">
                <a:solidFill>
                  <a:schemeClr val="bg1"/>
                </a:solidFill>
              </a:rPr>
              <a:t>prisutnošću </a:t>
            </a:r>
            <a:r>
              <a:rPr lang="nl-NL" sz="2200" i="1" dirty="0">
                <a:solidFill>
                  <a:schemeClr val="bg1"/>
                </a:solidFill>
              </a:rPr>
              <a:t>pružaš svakom. 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>
                <a:solidFill>
                  <a:schemeClr val="bg1"/>
                </a:solidFill>
              </a:rPr>
              <a:t>Snagu za sadašnjost, za sutra nadu, 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>
                <a:solidFill>
                  <a:schemeClr val="bg1"/>
                </a:solidFill>
              </a:rPr>
              <a:t>svakoga darivaš vjernošću svom. 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>
                <a:solidFill>
                  <a:schemeClr val="bg1"/>
                </a:solidFill>
              </a:rPr>
              <a:t>Vjernost je velika Tvoja, moj Gospode. 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>
                <a:solidFill>
                  <a:schemeClr val="bg1"/>
                </a:solidFill>
              </a:rPr>
              <a:t>Svakoga jutra je milost nova. 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>
                <a:solidFill>
                  <a:schemeClr val="bg1"/>
                </a:solidFill>
              </a:rPr>
              <a:t>Sve što ja trebam, gle, rukom svom daješ. 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nl-NL" sz="2200" i="1" dirty="0">
                <a:solidFill>
                  <a:schemeClr val="bg1"/>
                </a:solidFill>
              </a:rPr>
              <a:t>Vjernost je velika k meni Tvoja!“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de-DE" sz="2200" i="1" dirty="0">
                <a:solidFill>
                  <a:schemeClr val="bg1"/>
                </a:solidFill>
              </a:rPr>
              <a:t>Amen.</a:t>
            </a:r>
            <a:endParaRPr lang="hr-HR" sz="2200" dirty="0">
              <a:solidFill>
                <a:schemeClr val="bg1"/>
              </a:solidFill>
            </a:endParaRPr>
          </a:p>
          <a:p>
            <a:r>
              <a:rPr lang="hr-HR" sz="2200" dirty="0">
                <a:solidFill>
                  <a:schemeClr val="bg1"/>
                </a:solidFill>
              </a:rPr>
              <a:t>                              </a:t>
            </a:r>
            <a:r>
              <a:rPr lang="de-DE" sz="2200" dirty="0" smtClean="0">
                <a:solidFill>
                  <a:schemeClr val="bg1"/>
                </a:solidFill>
              </a:rPr>
              <a:t> </a:t>
            </a:r>
            <a:r>
              <a:rPr lang="de-DE" sz="2200" dirty="0">
                <a:solidFill>
                  <a:schemeClr val="bg1"/>
                </a:solidFill>
              </a:rPr>
              <a:t>Thomas O. Chisholm</a:t>
            </a:r>
            <a:endParaRPr lang="hr-HR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73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ultura vjernosti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Kultura vjernosti</Template>
  <TotalTime>448</TotalTime>
  <Words>560</Words>
  <Application>Microsoft Office PowerPoint</Application>
  <PresentationFormat>On-screen Show (4:3)</PresentationFormat>
  <Paragraphs>65</Paragraphs>
  <Slides>9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Kultura vjernosti</vt:lpstr>
      <vt:lpstr>PowerPoint Presentation</vt:lpstr>
      <vt:lpstr>PowerPoint Presentation</vt:lpstr>
      <vt:lpstr>Motivacija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Kotisnik</dc:creator>
  <cp:lastModifiedBy>ASUS</cp:lastModifiedBy>
  <cp:revision>32</cp:revision>
  <dcterms:created xsi:type="dcterms:W3CDTF">2013-09-27T13:43:47Z</dcterms:created>
  <dcterms:modified xsi:type="dcterms:W3CDTF">2013-12-19T11:14:08Z</dcterms:modified>
</cp:coreProperties>
</file>