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82" r:id="rId3"/>
    <p:sldId id="295" r:id="rId4"/>
    <p:sldId id="296" r:id="rId5"/>
    <p:sldId id="284" r:id="rId6"/>
    <p:sldId id="256" r:id="rId7"/>
    <p:sldId id="257" r:id="rId8"/>
    <p:sldId id="268" r:id="rId9"/>
    <p:sldId id="258" r:id="rId10"/>
    <p:sldId id="269" r:id="rId11"/>
    <p:sldId id="259" r:id="rId12"/>
    <p:sldId id="270" r:id="rId13"/>
    <p:sldId id="260" r:id="rId14"/>
    <p:sldId id="271" r:id="rId15"/>
    <p:sldId id="261" r:id="rId16"/>
    <p:sldId id="272" r:id="rId17"/>
    <p:sldId id="262" r:id="rId18"/>
    <p:sldId id="273" r:id="rId19"/>
    <p:sldId id="263" r:id="rId20"/>
    <p:sldId id="274" r:id="rId21"/>
    <p:sldId id="291" r:id="rId22"/>
    <p:sldId id="267" r:id="rId23"/>
    <p:sldId id="286" r:id="rId24"/>
    <p:sldId id="287" r:id="rId25"/>
    <p:sldId id="298" r:id="rId26"/>
    <p:sldId id="289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009900"/>
    <a:srgbClr val="FFFF00"/>
    <a:srgbClr val="CC0000"/>
    <a:srgbClr val="66FF33"/>
    <a:srgbClr val="FFCC99"/>
    <a:srgbClr val="FBFDB1"/>
    <a:srgbClr val="003366"/>
    <a:srgbClr val="CC0066"/>
    <a:srgbClr val="9A9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8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2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video" Target="http://www.youtube.com/v/nVkoeWKFxDQ?version=3&amp;hl=en_US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Za%20web\1.%20Blaga%20slobode\Odzivam%20se%20Isuse%202.MP3" TargetMode="External"/><Relationship Id="rId6" Type="http://schemas.openxmlformats.org/officeDocument/2006/relationships/image" Target="../media/image40.png"/><Relationship Id="rId5" Type="http://schemas.microsoft.com/office/2007/relationships/hdphoto" Target="../media/hdphoto2.wdp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305800" cy="990600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hr-HR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+mn-lt"/>
              </a:rPr>
              <a:t>Blaga slobode</a:t>
            </a:r>
            <a:r>
              <a:rPr lang="hr-H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/>
            </a:r>
            <a:br>
              <a:rPr lang="hr-HR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hr-HR" sz="31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SHKM Dubrovnik 2014.</a:t>
            </a:r>
            <a:endParaRPr lang="hr-HR" sz="31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3" name="nVkoeWKFxDQ?version=3&amp;hl=en_US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95400" y="1047750"/>
            <a:ext cx="6527800" cy="48958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95400" y="6305746"/>
            <a:ext cx="652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dirty="0"/>
              <a:t>http://www.youtube.com/watch?v=nVkoeWKFxDQ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Kateheze SHKM\Slike\ana - slike - dubrovnik - srđ\IMG_945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01200" cy="6858000"/>
          </a:xfrm>
          <a:prstGeom prst="rect">
            <a:avLst/>
          </a:prstGeom>
          <a:noFill/>
        </p:spPr>
      </p:pic>
      <p:sp>
        <p:nvSpPr>
          <p:cNvPr id="7" name="Rounded Rectangle 6"/>
          <p:cNvSpPr/>
          <p:nvPr/>
        </p:nvSpPr>
        <p:spPr>
          <a:xfrm>
            <a:off x="6553200" y="304800"/>
            <a:ext cx="2895600" cy="6172200"/>
          </a:xfrm>
          <a:prstGeom prst="roundRect">
            <a:avLst/>
          </a:prstGeom>
          <a:solidFill>
            <a:schemeClr val="accent1">
              <a:alpha val="4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hr-HR" sz="2400" dirty="0" smtClean="0">
                <a:solidFill>
                  <a:schemeClr val="bg1"/>
                </a:solidFill>
              </a:rPr>
              <a:t>Unutarnji mir -slobodu od grijeha ( „Ta iznutra iz srca čovječjeg proizlaze...“ Mk 7,21) uvijek iznova ostvarujemo sakramentom pomirenja. </a:t>
            </a:r>
          </a:p>
          <a:p>
            <a:pPr lvl="0" algn="ctr"/>
            <a:r>
              <a:rPr lang="hr-HR" sz="2400" dirty="0" smtClean="0">
                <a:solidFill>
                  <a:schemeClr val="bg1"/>
                </a:solidFill>
              </a:rPr>
              <a:t>Poziv: „Mir vam ostavljam, mir vam svoj dajem. Neka se ne uznemiruje srce vaše i neka se ne straši”. </a:t>
            </a:r>
            <a:r>
              <a:rPr lang="hr-HR" sz="2000" dirty="0" smtClean="0">
                <a:solidFill>
                  <a:schemeClr val="bg1"/>
                </a:solidFill>
              </a:rPr>
              <a:t>( Iv 14,27)</a:t>
            </a:r>
          </a:p>
          <a:p>
            <a:pPr algn="ctr"/>
            <a:endParaRPr lang="hr-HR" sz="1400" dirty="0"/>
          </a:p>
        </p:txBody>
      </p:sp>
      <p:pic>
        <p:nvPicPr>
          <p:cNvPr id="5" name="Picture 4" descr="C:\Users\Korisnik\AppData\Local\Microsoft\Windows\Temporary Internet Files\Content.Word\DSCF3807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>
            <a:off x="-362005" y="362005"/>
            <a:ext cx="1840761" cy="111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perspectiveHeroicExtremeLeftFacing"/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78977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ela\Desktop\kateheza\mail\3_radost_Zidine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3657600"/>
            <a:ext cx="8153400" cy="2853061"/>
          </a:xfrm>
          <a:prstGeom prst="rect">
            <a:avLst/>
          </a:prstGeom>
          <a:noFill/>
        </p:spPr>
      </p:pic>
      <p:sp>
        <p:nvSpPr>
          <p:cNvPr id="4" name="Arc 3"/>
          <p:cNvSpPr/>
          <p:nvPr/>
        </p:nvSpPr>
        <p:spPr>
          <a:xfrm rot="19418674">
            <a:off x="425521" y="1561127"/>
            <a:ext cx="2776164" cy="3375563"/>
          </a:xfrm>
          <a:prstGeom prst="arc">
            <a:avLst>
              <a:gd name="adj1" fmla="val 11200759"/>
              <a:gd name="adj2" fmla="val 18658719"/>
            </a:avLst>
          </a:prstGeom>
          <a:noFill/>
          <a:ln w="762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>
              <a:ln>
                <a:solidFill>
                  <a:schemeClr val="tx1"/>
                </a:solidFill>
                <a:prstDash val="sysDot"/>
              </a:ln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304800"/>
            <a:ext cx="25942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Radost </a:t>
            </a:r>
            <a:endParaRPr lang="hr-H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733800" y="2209800"/>
            <a:ext cx="4953000" cy="1066800"/>
          </a:xfrm>
        </p:spPr>
        <p:txBody>
          <a:bodyPr>
            <a:normAutofit/>
          </a:bodyPr>
          <a:lstStyle/>
          <a:p>
            <a:r>
              <a:rPr lang="hr-HR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ea typeface="+mn-ea"/>
                <a:cs typeface="+mn-cs"/>
              </a:rPr>
              <a:t>Zidine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Kateheze SHKM\Slike\ana - slike - dubrovnik - srđ\IMG_941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E:\Kateheze SHKM\Slike\kalež2.jp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0" y="2438400"/>
            <a:ext cx="2209800" cy="2133600"/>
          </a:xfrm>
          <a:prstGeom prst="ellipse">
            <a:avLst/>
          </a:prstGeo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  <a:softEdge rad="112500"/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91440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600" b="1" dirty="0">
                <a:solidFill>
                  <a:srgbClr val="C00000"/>
                </a:solidFill>
              </a:rPr>
              <a:t>U životu autentičnog kršćanina izvor radosti je euharistija, tijelo i krv Isusova ( radost je kći žrtve), koja nas hrani i povezuje </a:t>
            </a:r>
            <a:r>
              <a:rPr lang="hr-HR" sz="2600" b="1" dirty="0" smtClean="0">
                <a:solidFill>
                  <a:srgbClr val="C00000"/>
                </a:solidFill>
              </a:rPr>
              <a:t>međusobno. Poziv: „ Pijte iz nje svi!” </a:t>
            </a:r>
            <a:r>
              <a:rPr lang="hr-HR" sz="2400" b="1" dirty="0" smtClean="0">
                <a:solidFill>
                  <a:srgbClr val="C00000"/>
                </a:solidFill>
              </a:rPr>
              <a:t>( Mt 26,27)</a:t>
            </a:r>
            <a:endParaRPr lang="hr-HR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73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ela\Desktop\kateheza\mail\4_ljubav_svIvan.JPG"/>
          <p:cNvPicPr>
            <a:picLocks noChangeAspect="1" noChangeArrowheads="1"/>
          </p:cNvPicPr>
          <p:nvPr/>
        </p:nvPicPr>
        <p:blipFill>
          <a:blip r:embed="rId2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228600"/>
            <a:ext cx="4572000" cy="3423875"/>
          </a:xfrm>
          <a:prstGeom prst="rect">
            <a:avLst/>
          </a:prstGeom>
          <a:noFill/>
        </p:spPr>
      </p:pic>
      <p:sp>
        <p:nvSpPr>
          <p:cNvPr id="4" name="Arc 3"/>
          <p:cNvSpPr/>
          <p:nvPr/>
        </p:nvSpPr>
        <p:spPr>
          <a:xfrm rot="19418674">
            <a:off x="3207045" y="3675892"/>
            <a:ext cx="4206224" cy="1660630"/>
          </a:xfrm>
          <a:prstGeom prst="arc">
            <a:avLst>
              <a:gd name="adj1" fmla="val 11981736"/>
              <a:gd name="adj2" fmla="val 16910759"/>
            </a:avLst>
          </a:prstGeom>
          <a:noFill/>
          <a:ln w="762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>
              <a:ln>
                <a:solidFill>
                  <a:schemeClr val="tx1"/>
                </a:solidFill>
                <a:prstDash val="sysDot"/>
              </a:ln>
            </a:endParaRPr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457200" y="533400"/>
            <a:ext cx="24831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Ljubav </a:t>
            </a:r>
            <a:endParaRPr lang="hr-H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257800" y="4572000"/>
            <a:ext cx="3352800" cy="1905000"/>
          </a:xfrm>
        </p:spPr>
        <p:txBody>
          <a:bodyPr>
            <a:normAutofit/>
          </a:bodyPr>
          <a:lstStyle/>
          <a:p>
            <a:r>
              <a:rPr lang="hr-HR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ea typeface="+mn-ea"/>
                <a:cs typeface="+mn-cs"/>
              </a:rPr>
              <a:t>Tvrđava sv. Ivana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Kateheze SHKM\Slike\ana - slike - dubrovnik - srđ\IMG_94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3657600" y="4343400"/>
            <a:ext cx="5486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dirty="0">
                <a:solidFill>
                  <a:schemeClr val="bg1"/>
                </a:solidFill>
              </a:rPr>
              <a:t>L</a:t>
            </a:r>
            <a:r>
              <a:rPr lang="hr-HR" sz="3200" dirty="0" smtClean="0">
                <a:solidFill>
                  <a:schemeClr val="bg1"/>
                </a:solidFill>
              </a:rPr>
              <a:t>jubav </a:t>
            </a:r>
            <a:r>
              <a:rPr lang="hr-HR" sz="3200" dirty="0">
                <a:solidFill>
                  <a:schemeClr val="bg1"/>
                </a:solidFill>
              </a:rPr>
              <a:t>bdije i pobjeđuje sva pitanja, nerazumijevanja, boli, bolesti, probleme, </a:t>
            </a:r>
            <a:r>
              <a:rPr lang="hr-HR" sz="3200" dirty="0" smtClean="0">
                <a:solidFill>
                  <a:schemeClr val="bg1"/>
                </a:solidFill>
              </a:rPr>
              <a:t>strahove...</a:t>
            </a:r>
          </a:p>
          <a:p>
            <a:r>
              <a:rPr lang="hr-HR" sz="3200" dirty="0" smtClean="0">
                <a:solidFill>
                  <a:schemeClr val="bg1"/>
                </a:solidFill>
              </a:rPr>
              <a:t>„Ljubite jedni druge kao što sam ja vas ljubio!”</a:t>
            </a:r>
            <a:r>
              <a:rPr lang="hr-HR" sz="2400" dirty="0" smtClean="0">
                <a:solidFill>
                  <a:schemeClr val="bg1"/>
                </a:solidFill>
              </a:rPr>
              <a:t>(Iv13,34)</a:t>
            </a:r>
            <a:endParaRPr lang="hr-HR" sz="2400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5147" y="0"/>
            <a:ext cx="1727433" cy="108426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scene3d>
            <a:camera prst="orthographicFront">
              <a:rot lat="0" lon="1200000" rev="18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5207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ela\Desktop\kateheza\mail\5_velikodusnost_Bokar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5200" y="2133600"/>
            <a:ext cx="4114799" cy="4467930"/>
          </a:xfrm>
          <a:prstGeom prst="rect">
            <a:avLst/>
          </a:prstGeom>
          <a:noFill/>
        </p:spPr>
      </p:pic>
      <p:sp>
        <p:nvSpPr>
          <p:cNvPr id="4" name="Arc 3"/>
          <p:cNvSpPr/>
          <p:nvPr/>
        </p:nvSpPr>
        <p:spPr>
          <a:xfrm rot="17163611">
            <a:off x="2344972" y="1066222"/>
            <a:ext cx="3872255" cy="4315473"/>
          </a:xfrm>
          <a:prstGeom prst="arc">
            <a:avLst>
              <a:gd name="adj1" fmla="val 11445221"/>
              <a:gd name="adj2" fmla="val 20153996"/>
            </a:avLst>
          </a:prstGeom>
          <a:noFill/>
          <a:ln w="762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>
              <a:ln>
                <a:solidFill>
                  <a:schemeClr val="tx1"/>
                </a:solidFill>
                <a:prstDash val="sysDot"/>
              </a:ln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42695" y="304800"/>
            <a:ext cx="48971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Velikodušnost </a:t>
            </a:r>
            <a:endParaRPr lang="hr-H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04800" y="4800600"/>
            <a:ext cx="2819400" cy="1524000"/>
          </a:xfrm>
        </p:spPr>
        <p:txBody>
          <a:bodyPr>
            <a:normAutofit/>
          </a:bodyPr>
          <a:lstStyle/>
          <a:p>
            <a:r>
              <a:rPr lang="hr-HR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ea typeface="+mn-ea"/>
                <a:cs typeface="+mn-cs"/>
              </a:rPr>
              <a:t>Bokar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0683" y="3657599"/>
            <a:ext cx="65126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r-HR" sz="3600" dirty="0" smtClean="0">
              <a:solidFill>
                <a:srgbClr val="C00000"/>
              </a:solidFill>
            </a:endParaRPr>
          </a:p>
          <a:p>
            <a:r>
              <a:rPr lang="hr-HR" sz="3600" dirty="0" smtClean="0">
                <a:solidFill>
                  <a:srgbClr val="C00000"/>
                </a:solidFill>
              </a:rPr>
              <a:t>Sakramentom  </a:t>
            </a:r>
            <a:r>
              <a:rPr lang="hr-HR" sz="3600" dirty="0">
                <a:solidFill>
                  <a:srgbClr val="C00000"/>
                </a:solidFill>
              </a:rPr>
              <a:t>ženidbe Bog blagoslivlja spremnost na darivanje i </a:t>
            </a:r>
            <a:r>
              <a:rPr lang="hr-HR" sz="3600" dirty="0" smtClean="0">
                <a:solidFill>
                  <a:srgbClr val="C00000"/>
                </a:solidFill>
              </a:rPr>
              <a:t>stvaranje u velikodušnosti.</a:t>
            </a:r>
            <a:endParaRPr lang="hr-HR" sz="3600" dirty="0">
              <a:solidFill>
                <a:srgbClr val="C00000"/>
              </a:solidFill>
            </a:endParaRPr>
          </a:p>
        </p:txBody>
      </p:sp>
      <p:pic>
        <p:nvPicPr>
          <p:cNvPr id="5" name="Picture 4" descr="F:\Kateheze SHKM\Slike\ana - slike - dubrovnik - srđ\2182181771_ec983382ef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1800" y="609600"/>
            <a:ext cx="1531772" cy="1024128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perspectiveLeft"/>
            <a:lightRig rig="threePt" dir="t"/>
          </a:scene3d>
        </p:spPr>
      </p:pic>
      <p:pic>
        <p:nvPicPr>
          <p:cNvPr id="6" name="Picture 5" descr="E:\Kateheze SHKM\ruke\IMG_9192.JPG"/>
          <p:cNvPicPr/>
          <p:nvPr/>
        </p:nvPicPr>
        <p:blipFill rotWithShape="1">
          <a:blip r:embed="rId3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124200" y="1828800"/>
            <a:ext cx="2085975" cy="23844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8526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ela\Desktop\kateheza\mail\6_uzdrzljivost_Lovrjenac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3352800"/>
            <a:ext cx="5085211" cy="3200400"/>
          </a:xfrm>
          <a:prstGeom prst="rect">
            <a:avLst/>
          </a:prstGeom>
          <a:noFill/>
        </p:spPr>
      </p:pic>
      <p:sp>
        <p:nvSpPr>
          <p:cNvPr id="4" name="Arc 3"/>
          <p:cNvSpPr/>
          <p:nvPr/>
        </p:nvSpPr>
        <p:spPr>
          <a:xfrm rot="16022584">
            <a:off x="1876100" y="1576155"/>
            <a:ext cx="2920812" cy="1037322"/>
          </a:xfrm>
          <a:prstGeom prst="arc">
            <a:avLst>
              <a:gd name="adj1" fmla="val 12033348"/>
              <a:gd name="adj2" fmla="val 21588712"/>
            </a:avLst>
          </a:prstGeom>
          <a:noFill/>
          <a:ln w="762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>
              <a:ln>
                <a:solidFill>
                  <a:schemeClr val="tx1"/>
                </a:solidFill>
                <a:prstDash val="sysDot"/>
              </a:ln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00600" y="228600"/>
            <a:ext cx="39728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Uzdržljivost</a:t>
            </a:r>
            <a:endParaRPr lang="hr-H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5638800" y="4191000"/>
            <a:ext cx="3505200" cy="1828800"/>
          </a:xfrm>
        </p:spPr>
        <p:txBody>
          <a:bodyPr>
            <a:normAutofit/>
          </a:bodyPr>
          <a:lstStyle/>
          <a:p>
            <a:r>
              <a:rPr lang="hr-HR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ea typeface="+mn-ea"/>
                <a:cs typeface="+mn-cs"/>
              </a:rPr>
              <a:t>Lovrijenac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Kateheze SHKM\Slike\ana - slike - dubrovnik - srđ\IMG_947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0" y="1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200" dirty="0" smtClean="0">
                <a:solidFill>
                  <a:schemeClr val="bg1"/>
                </a:solidFill>
              </a:rPr>
              <a:t>Lovrijenac na osami, a </a:t>
            </a:r>
            <a:r>
              <a:rPr lang="hr-HR" sz="3200" dirty="0">
                <a:solidFill>
                  <a:schemeClr val="bg1"/>
                </a:solidFill>
              </a:rPr>
              <a:t>opet  strateški blizu</a:t>
            </a:r>
            <a:r>
              <a:rPr lang="hr-HR" sz="3200" dirty="0" smtClean="0">
                <a:solidFill>
                  <a:schemeClr val="bg1"/>
                </a:solidFill>
              </a:rPr>
              <a:t>, </a:t>
            </a:r>
            <a:r>
              <a:rPr lang="hr-HR" sz="3200" dirty="0">
                <a:solidFill>
                  <a:schemeClr val="bg1"/>
                </a:solidFill>
              </a:rPr>
              <a:t>fizički pokazuje </a:t>
            </a:r>
            <a:r>
              <a:rPr lang="hr-HR" sz="3200" dirty="0" smtClean="0">
                <a:solidFill>
                  <a:schemeClr val="bg1"/>
                </a:solidFill>
              </a:rPr>
              <a:t>kako Isusovi </a:t>
            </a:r>
            <a:r>
              <a:rPr lang="hr-HR" sz="3200" dirty="0">
                <a:solidFill>
                  <a:schemeClr val="bg1"/>
                </a:solidFill>
              </a:rPr>
              <a:t>učenici trebaju biti u svijetu, a da nisu od svijeta: ne ravnaju se po mjerilima </a:t>
            </a:r>
            <a:r>
              <a:rPr lang="hr-HR" sz="3200" dirty="0" smtClean="0">
                <a:solidFill>
                  <a:schemeClr val="bg1"/>
                </a:solidFill>
              </a:rPr>
              <a:t>svijeta.</a:t>
            </a:r>
          </a:p>
          <a:p>
            <a:r>
              <a:rPr lang="hr-HR" sz="3200" dirty="0" smtClean="0">
                <a:solidFill>
                  <a:schemeClr val="bg1"/>
                </a:solidFill>
              </a:rPr>
              <a:t>Poziv: „Pazite da vas tko ne zavede!” </a:t>
            </a:r>
            <a:r>
              <a:rPr lang="hr-HR" sz="2400" dirty="0" smtClean="0">
                <a:solidFill>
                  <a:schemeClr val="bg1"/>
                </a:solidFill>
              </a:rPr>
              <a:t>( Mt 24,4)</a:t>
            </a:r>
            <a:endParaRPr lang="hr-HR" sz="2400" dirty="0">
              <a:solidFill>
                <a:schemeClr val="bg1"/>
              </a:solidFill>
            </a:endParaRPr>
          </a:p>
        </p:txBody>
      </p:sp>
      <p:pic>
        <p:nvPicPr>
          <p:cNvPr id="5" name="Picture 4" descr="F:\Kateheze SHKM\haljinainakit\IMG_9052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3429000"/>
            <a:ext cx="2009775" cy="246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  <a:scene3d>
            <a:camera prst="perspectiveHeroicExtremeLeftFacing"/>
            <a:lightRig rig="threePt" dir="t"/>
          </a:scene3d>
          <a:sp3d/>
        </p:spPr>
      </p:pic>
    </p:spTree>
    <p:extLst>
      <p:ext uri="{BB962C8B-B14F-4D97-AF65-F5344CB8AC3E}">
        <p14:creationId xmlns:p14="http://schemas.microsoft.com/office/powerpoint/2010/main" val="1990200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228600"/>
            <a:ext cx="304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hr-H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Blagost </a:t>
            </a:r>
            <a:endParaRPr lang="hr-H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657600" y="4038600"/>
            <a:ext cx="4876800" cy="1676400"/>
          </a:xfrm>
        </p:spPr>
        <p:txBody>
          <a:bodyPr>
            <a:normAutofit/>
          </a:bodyPr>
          <a:lstStyle/>
          <a:p>
            <a:r>
              <a:rPr lang="hr-HR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ea typeface="+mn-ea"/>
                <a:cs typeface="+mn-cs"/>
              </a:rPr>
              <a:t>Imperijal</a:t>
            </a:r>
          </a:p>
        </p:txBody>
      </p:sp>
      <p:pic>
        <p:nvPicPr>
          <p:cNvPr id="5" name="Picture 4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4970" y="-19277"/>
            <a:ext cx="4939030" cy="329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bg1"/>
                </a:solidFill>
              </a:rPr>
              <a:t>   </a:t>
            </a:r>
            <a:r>
              <a:rPr lang="hr-H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</a:rPr>
              <a:t>Molitva</a:t>
            </a:r>
            <a:endParaRPr lang="hr-HR" b="1" dirty="0">
              <a:solidFill>
                <a:schemeClr val="bg1"/>
              </a:solidFill>
            </a:endParaRPr>
          </a:p>
        </p:txBody>
      </p:sp>
      <p:sp>
        <p:nvSpPr>
          <p:cNvPr id="5" name="Oval 4">
            <a:hlinkClick r:id="rId3" action="ppaction://hlinksldjump"/>
          </p:cNvPr>
          <p:cNvSpPr/>
          <p:nvPr/>
        </p:nvSpPr>
        <p:spPr>
          <a:xfrm>
            <a:off x="152400" y="457200"/>
            <a:ext cx="4419600" cy="43434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600" dirty="0" smtClean="0"/>
              <a:t>Bože,  sva si nam blaga, sve plodove, sve darove, u slobodi dao: vjeru, mir, ljubav...da ih uzmemo ili ostavimo, kako želimo ili mislimo da treba</a:t>
            </a:r>
            <a:r>
              <a:rPr lang="hr-HR" sz="2400" dirty="0" smtClean="0"/>
              <a:t>... </a:t>
            </a:r>
          </a:p>
          <a:p>
            <a:pPr algn="ctr"/>
            <a:endParaRPr lang="hr-HR" dirty="0"/>
          </a:p>
        </p:txBody>
      </p:sp>
      <p:sp>
        <p:nvSpPr>
          <p:cNvPr id="6" name="Rounded Rectangle 5">
            <a:hlinkClick r:id="rId4" action="ppaction://hlinksldjump"/>
          </p:cNvPr>
          <p:cNvSpPr/>
          <p:nvPr/>
        </p:nvSpPr>
        <p:spPr>
          <a:xfrm>
            <a:off x="2133600" y="2362200"/>
            <a:ext cx="5029200" cy="419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/>
              <a:t>U trenucima kad zaboravimo da je sve od Tebe i Tebi namijenjeno, uzmi natrag volju, razum, mir... samo nas ne daj od sebe, ni tada kad Te se odričemo, upravo tada! </a:t>
            </a:r>
          </a:p>
          <a:p>
            <a:pPr algn="ctr"/>
            <a:endParaRPr lang="hr-HR" sz="2800" dirty="0"/>
          </a:p>
        </p:txBody>
      </p:sp>
      <p:sp>
        <p:nvSpPr>
          <p:cNvPr id="7" name="Isosceles Triangle 6">
            <a:hlinkClick r:id="rId5" action="ppaction://hlinksldjump"/>
          </p:cNvPr>
          <p:cNvSpPr/>
          <p:nvPr/>
        </p:nvSpPr>
        <p:spPr>
          <a:xfrm>
            <a:off x="4000500" y="0"/>
            <a:ext cx="5105400" cy="4114800"/>
          </a:xfrm>
          <a:prstGeom prst="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800" dirty="0" smtClean="0"/>
              <a:t>Daj da tad</a:t>
            </a:r>
            <a:r>
              <a:rPr lang="hr-HR" sz="3200" dirty="0" smtClean="0"/>
              <a:t>a</a:t>
            </a:r>
            <a:endParaRPr lang="hr-HR" sz="3200" b="1" dirty="0" smtClean="0"/>
          </a:p>
          <a:p>
            <a:pPr algn="ctr"/>
            <a:r>
              <a:rPr lang="hr-HR" sz="2800" dirty="0" smtClean="0"/>
              <a:t>jedini naš ures bude - Tvoja prisutnost. </a:t>
            </a:r>
          </a:p>
          <a:p>
            <a:pPr algn="ctr"/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23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Kateheze SHKM\Slike\dubrovnik - panorama\dubrovnik - panorama\[Group 2]-IMG_9448_IMG_9454-7 image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2001" y="-50800"/>
            <a:ext cx="9284267" cy="6908800"/>
          </a:xfrm>
          <a:prstGeom prst="rect">
            <a:avLst/>
          </a:prstGeom>
          <a:noFill/>
        </p:spPr>
      </p:pic>
      <p:pic>
        <p:nvPicPr>
          <p:cNvPr id="4098" name="Picture 2" descr="E:\Kateheze SHKM\Slike\srd_03_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0" y="4149084"/>
            <a:ext cx="3438525" cy="2750820"/>
          </a:xfrm>
          <a:prstGeom prst="rect">
            <a:avLst/>
          </a:prstGeom>
          <a:ln>
            <a:noFill/>
          </a:ln>
          <a:effectLst>
            <a:glow rad="101600">
              <a:schemeClr val="accent1">
                <a:satMod val="175000"/>
                <a:alpha val="40000"/>
              </a:schemeClr>
            </a:glow>
            <a:softEdge rad="112500"/>
          </a:effectLst>
          <a:scene3d>
            <a:camera prst="perspectiveContrastingLeftFacing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30480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600" dirty="0">
                <a:solidFill>
                  <a:schemeClr val="bg1"/>
                </a:solidFill>
              </a:rPr>
              <a:t>N</a:t>
            </a:r>
            <a:r>
              <a:rPr lang="hr-HR" sz="3600" dirty="0" smtClean="0">
                <a:solidFill>
                  <a:schemeClr val="bg1"/>
                </a:solidFill>
              </a:rPr>
              <a:t>asuprot </a:t>
            </a:r>
            <a:r>
              <a:rPr lang="hr-HR" sz="3600" dirty="0">
                <a:solidFill>
                  <a:schemeClr val="bg1"/>
                </a:solidFill>
              </a:rPr>
              <a:t>gorčini i zavisti neispunjena čovjeka, blag je onaj koji je slobodan od života, spreman na najveću žrtvu radi slobode  - vanjske i </a:t>
            </a:r>
            <a:r>
              <a:rPr lang="hr-HR" sz="3600" dirty="0" smtClean="0">
                <a:solidFill>
                  <a:schemeClr val="bg1"/>
                </a:solidFill>
              </a:rPr>
              <a:t>unutarnje.</a:t>
            </a:r>
            <a:endParaRPr lang="hr-HR" sz="36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20000" y="3810000"/>
            <a:ext cx="2000250" cy="2409825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9427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ela\Desktop\kateheza\mail\sve kule u kad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Explosion 2 2"/>
          <p:cNvSpPr/>
          <p:nvPr/>
        </p:nvSpPr>
        <p:spPr>
          <a:xfrm>
            <a:off x="3124200" y="228600"/>
            <a:ext cx="914400" cy="914400"/>
          </a:xfrm>
          <a:prstGeom prst="irregularSeal2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" name="Explosion 2 3"/>
          <p:cNvSpPr/>
          <p:nvPr/>
        </p:nvSpPr>
        <p:spPr>
          <a:xfrm>
            <a:off x="6877050" y="1371600"/>
            <a:ext cx="914400" cy="914400"/>
          </a:xfrm>
          <a:prstGeom prst="irregularSeal2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Explosion 2 1"/>
          <p:cNvSpPr/>
          <p:nvPr/>
        </p:nvSpPr>
        <p:spPr>
          <a:xfrm>
            <a:off x="3505200" y="990600"/>
            <a:ext cx="1143000" cy="914400"/>
          </a:xfrm>
          <a:prstGeom prst="irregularSeal2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6" name="Explosion 1 5"/>
          <p:cNvSpPr/>
          <p:nvPr/>
        </p:nvSpPr>
        <p:spPr>
          <a:xfrm>
            <a:off x="2971800" y="4419600"/>
            <a:ext cx="1905000" cy="1524000"/>
          </a:xfrm>
          <a:prstGeom prst="irregularSeal1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Explosion 1 6"/>
          <p:cNvSpPr/>
          <p:nvPr/>
        </p:nvSpPr>
        <p:spPr>
          <a:xfrm>
            <a:off x="8141207" y="19050"/>
            <a:ext cx="1002793" cy="914400"/>
          </a:xfrm>
          <a:prstGeom prst="irregularSeal1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Explosion 1 7"/>
          <p:cNvSpPr/>
          <p:nvPr/>
        </p:nvSpPr>
        <p:spPr>
          <a:xfrm>
            <a:off x="7239000" y="3733800"/>
            <a:ext cx="1676400" cy="1600200"/>
          </a:xfrm>
          <a:prstGeom prst="irregularSeal1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6" name="Freeform 15"/>
          <p:cNvSpPr/>
          <p:nvPr/>
        </p:nvSpPr>
        <p:spPr>
          <a:xfrm>
            <a:off x="4419600" y="1524000"/>
            <a:ext cx="2571750" cy="228600"/>
          </a:xfrm>
          <a:custGeom>
            <a:avLst/>
            <a:gdLst>
              <a:gd name="connsiteX0" fmla="*/ 0 w 3028950"/>
              <a:gd name="connsiteY0" fmla="*/ 0 h 361950"/>
              <a:gd name="connsiteX1" fmla="*/ 571500 w 3028950"/>
              <a:gd name="connsiteY1" fmla="*/ 171450 h 361950"/>
              <a:gd name="connsiteX2" fmla="*/ 1485900 w 3028950"/>
              <a:gd name="connsiteY2" fmla="*/ 361950 h 361950"/>
              <a:gd name="connsiteX3" fmla="*/ 2114550 w 3028950"/>
              <a:gd name="connsiteY3" fmla="*/ 361950 h 361950"/>
              <a:gd name="connsiteX4" fmla="*/ 2571750 w 3028950"/>
              <a:gd name="connsiteY4" fmla="*/ 342900 h 361950"/>
              <a:gd name="connsiteX5" fmla="*/ 3028950 w 3028950"/>
              <a:gd name="connsiteY5" fmla="*/ 361950 h 36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28950" h="361950">
                <a:moveTo>
                  <a:pt x="0" y="0"/>
                </a:moveTo>
                <a:lnTo>
                  <a:pt x="571500" y="171450"/>
                </a:lnTo>
                <a:lnTo>
                  <a:pt x="1485900" y="361950"/>
                </a:lnTo>
                <a:lnTo>
                  <a:pt x="2114550" y="361950"/>
                </a:lnTo>
                <a:lnTo>
                  <a:pt x="2571750" y="342900"/>
                </a:lnTo>
                <a:lnTo>
                  <a:pt x="3028950" y="361950"/>
                </a:lnTo>
              </a:path>
            </a:pathLst>
          </a:cu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8" name="Freeform 17"/>
          <p:cNvSpPr/>
          <p:nvPr/>
        </p:nvSpPr>
        <p:spPr>
          <a:xfrm>
            <a:off x="3409950" y="2190750"/>
            <a:ext cx="3962400" cy="2667000"/>
          </a:xfrm>
          <a:custGeom>
            <a:avLst/>
            <a:gdLst>
              <a:gd name="connsiteX0" fmla="*/ 3657600 w 3962400"/>
              <a:gd name="connsiteY0" fmla="*/ 0 h 2667000"/>
              <a:gd name="connsiteX1" fmla="*/ 3467100 w 3962400"/>
              <a:gd name="connsiteY1" fmla="*/ 247650 h 2667000"/>
              <a:gd name="connsiteX2" fmla="*/ 3371850 w 3962400"/>
              <a:gd name="connsiteY2" fmla="*/ 590550 h 2667000"/>
              <a:gd name="connsiteX3" fmla="*/ 3505200 w 3962400"/>
              <a:gd name="connsiteY3" fmla="*/ 933450 h 2667000"/>
              <a:gd name="connsiteX4" fmla="*/ 3790950 w 3962400"/>
              <a:gd name="connsiteY4" fmla="*/ 1295400 h 2667000"/>
              <a:gd name="connsiteX5" fmla="*/ 3962400 w 3962400"/>
              <a:gd name="connsiteY5" fmla="*/ 1790700 h 2667000"/>
              <a:gd name="connsiteX6" fmla="*/ 3448050 w 3962400"/>
              <a:gd name="connsiteY6" fmla="*/ 1866900 h 2667000"/>
              <a:gd name="connsiteX7" fmla="*/ 3086100 w 3962400"/>
              <a:gd name="connsiteY7" fmla="*/ 1847850 h 2667000"/>
              <a:gd name="connsiteX8" fmla="*/ 2838450 w 3962400"/>
              <a:gd name="connsiteY8" fmla="*/ 1638300 h 2667000"/>
              <a:gd name="connsiteX9" fmla="*/ 2514600 w 3962400"/>
              <a:gd name="connsiteY9" fmla="*/ 1466850 h 2667000"/>
              <a:gd name="connsiteX10" fmla="*/ 2514600 w 3962400"/>
              <a:gd name="connsiteY10" fmla="*/ 1466850 h 2667000"/>
              <a:gd name="connsiteX11" fmla="*/ 1828800 w 3962400"/>
              <a:gd name="connsiteY11" fmla="*/ 1447800 h 2667000"/>
              <a:gd name="connsiteX12" fmla="*/ 1771650 w 3962400"/>
              <a:gd name="connsiteY12" fmla="*/ 1447800 h 2667000"/>
              <a:gd name="connsiteX13" fmla="*/ 1828800 w 3962400"/>
              <a:gd name="connsiteY13" fmla="*/ 1752600 h 2667000"/>
              <a:gd name="connsiteX14" fmla="*/ 1314450 w 3962400"/>
              <a:gd name="connsiteY14" fmla="*/ 1828800 h 2667000"/>
              <a:gd name="connsiteX15" fmla="*/ 914400 w 3962400"/>
              <a:gd name="connsiteY15" fmla="*/ 1790700 h 2667000"/>
              <a:gd name="connsiteX16" fmla="*/ 876300 w 3962400"/>
              <a:gd name="connsiteY16" fmla="*/ 1638300 h 2667000"/>
              <a:gd name="connsiteX17" fmla="*/ 304800 w 3962400"/>
              <a:gd name="connsiteY17" fmla="*/ 1695450 h 2667000"/>
              <a:gd name="connsiteX18" fmla="*/ 0 w 3962400"/>
              <a:gd name="connsiteY18" fmla="*/ 1695450 h 2667000"/>
              <a:gd name="connsiteX19" fmla="*/ 228600 w 3962400"/>
              <a:gd name="connsiteY19" fmla="*/ 2114550 h 2667000"/>
              <a:gd name="connsiteX20" fmla="*/ 285750 w 3962400"/>
              <a:gd name="connsiteY20" fmla="*/ 2381250 h 2667000"/>
              <a:gd name="connsiteX21" fmla="*/ 266700 w 3962400"/>
              <a:gd name="connsiteY21" fmla="*/ 2667000 h 266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962400" h="2667000">
                <a:moveTo>
                  <a:pt x="3657600" y="0"/>
                </a:moveTo>
                <a:lnTo>
                  <a:pt x="3467100" y="247650"/>
                </a:lnTo>
                <a:lnTo>
                  <a:pt x="3371850" y="590550"/>
                </a:lnTo>
                <a:lnTo>
                  <a:pt x="3505200" y="933450"/>
                </a:lnTo>
                <a:lnTo>
                  <a:pt x="3790950" y="1295400"/>
                </a:lnTo>
                <a:lnTo>
                  <a:pt x="3962400" y="1790700"/>
                </a:lnTo>
                <a:lnTo>
                  <a:pt x="3448050" y="1866900"/>
                </a:lnTo>
                <a:lnTo>
                  <a:pt x="3086100" y="1847850"/>
                </a:lnTo>
                <a:lnTo>
                  <a:pt x="2838450" y="1638300"/>
                </a:lnTo>
                <a:lnTo>
                  <a:pt x="2514600" y="1466850"/>
                </a:lnTo>
                <a:lnTo>
                  <a:pt x="2514600" y="1466850"/>
                </a:lnTo>
                <a:lnTo>
                  <a:pt x="1828800" y="1447800"/>
                </a:lnTo>
                <a:lnTo>
                  <a:pt x="1771650" y="1447800"/>
                </a:lnTo>
                <a:lnTo>
                  <a:pt x="1828800" y="1752600"/>
                </a:lnTo>
                <a:lnTo>
                  <a:pt x="1314450" y="1828800"/>
                </a:lnTo>
                <a:lnTo>
                  <a:pt x="914400" y="1790700"/>
                </a:lnTo>
                <a:lnTo>
                  <a:pt x="876300" y="1638300"/>
                </a:lnTo>
                <a:lnTo>
                  <a:pt x="304800" y="1695450"/>
                </a:lnTo>
                <a:lnTo>
                  <a:pt x="0" y="1695450"/>
                </a:lnTo>
                <a:lnTo>
                  <a:pt x="228600" y="2114550"/>
                </a:lnTo>
                <a:lnTo>
                  <a:pt x="285750" y="2381250"/>
                </a:lnTo>
                <a:lnTo>
                  <a:pt x="266700" y="2667000"/>
                </a:lnTo>
              </a:path>
            </a:pathLst>
          </a:cu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Right Arrow 4"/>
          <p:cNvSpPr/>
          <p:nvPr/>
        </p:nvSpPr>
        <p:spPr>
          <a:xfrm>
            <a:off x="8382001" y="228600"/>
            <a:ext cx="457200" cy="484632"/>
          </a:xfrm>
          <a:prstGeom prst="rightArrow">
            <a:avLst/>
          </a:prstGeom>
          <a:solidFill>
            <a:srgbClr val="FF9933"/>
          </a:solidFill>
          <a:scene3d>
            <a:camera prst="orthographicFront">
              <a:rot lat="0" lon="1800000" rev="18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3" name="Freeform 12"/>
          <p:cNvSpPr/>
          <p:nvPr/>
        </p:nvSpPr>
        <p:spPr>
          <a:xfrm>
            <a:off x="1066800" y="1371600"/>
            <a:ext cx="2598420" cy="3619500"/>
          </a:xfrm>
          <a:custGeom>
            <a:avLst/>
            <a:gdLst>
              <a:gd name="connsiteX0" fmla="*/ 1920240 w 2598420"/>
              <a:gd name="connsiteY0" fmla="*/ 3619500 h 3619500"/>
              <a:gd name="connsiteX1" fmla="*/ 1394460 w 2598420"/>
              <a:gd name="connsiteY1" fmla="*/ 3246120 h 3619500"/>
              <a:gd name="connsiteX2" fmla="*/ 1181100 w 2598420"/>
              <a:gd name="connsiteY2" fmla="*/ 3352800 h 3619500"/>
              <a:gd name="connsiteX3" fmla="*/ 868680 w 2598420"/>
              <a:gd name="connsiteY3" fmla="*/ 3268980 h 3619500"/>
              <a:gd name="connsiteX4" fmla="*/ 899160 w 2598420"/>
              <a:gd name="connsiteY4" fmla="*/ 3086100 h 3619500"/>
              <a:gd name="connsiteX5" fmla="*/ 998220 w 2598420"/>
              <a:gd name="connsiteY5" fmla="*/ 3025140 h 3619500"/>
              <a:gd name="connsiteX6" fmla="*/ 617220 w 2598420"/>
              <a:gd name="connsiteY6" fmla="*/ 2506980 h 3619500"/>
              <a:gd name="connsiteX7" fmla="*/ 518160 w 2598420"/>
              <a:gd name="connsiteY7" fmla="*/ 2537460 h 3619500"/>
              <a:gd name="connsiteX8" fmla="*/ 266700 w 2598420"/>
              <a:gd name="connsiteY8" fmla="*/ 2377440 h 3619500"/>
              <a:gd name="connsiteX9" fmla="*/ 274320 w 2598420"/>
              <a:gd name="connsiteY9" fmla="*/ 2186940 h 3619500"/>
              <a:gd name="connsiteX10" fmla="*/ 411480 w 2598420"/>
              <a:gd name="connsiteY10" fmla="*/ 2179320 h 3619500"/>
              <a:gd name="connsiteX11" fmla="*/ 335280 w 2598420"/>
              <a:gd name="connsiteY11" fmla="*/ 1988820 h 3619500"/>
              <a:gd name="connsiteX12" fmla="*/ 411480 w 2598420"/>
              <a:gd name="connsiteY12" fmla="*/ 1790700 h 3619500"/>
              <a:gd name="connsiteX13" fmla="*/ 541020 w 2598420"/>
              <a:gd name="connsiteY13" fmla="*/ 1760220 h 3619500"/>
              <a:gd name="connsiteX14" fmla="*/ 548640 w 2598420"/>
              <a:gd name="connsiteY14" fmla="*/ 1607820 h 3619500"/>
              <a:gd name="connsiteX15" fmla="*/ 304800 w 2598420"/>
              <a:gd name="connsiteY15" fmla="*/ 1562100 h 3619500"/>
              <a:gd name="connsiteX16" fmla="*/ 106680 w 2598420"/>
              <a:gd name="connsiteY16" fmla="*/ 1584960 h 3619500"/>
              <a:gd name="connsiteX17" fmla="*/ 45720 w 2598420"/>
              <a:gd name="connsiteY17" fmla="*/ 1569720 h 3619500"/>
              <a:gd name="connsiteX18" fmla="*/ 0 w 2598420"/>
              <a:gd name="connsiteY18" fmla="*/ 1455420 h 3619500"/>
              <a:gd name="connsiteX19" fmla="*/ 137160 w 2598420"/>
              <a:gd name="connsiteY19" fmla="*/ 1341120 h 3619500"/>
              <a:gd name="connsiteX20" fmla="*/ 213360 w 2598420"/>
              <a:gd name="connsiteY20" fmla="*/ 1356360 h 3619500"/>
              <a:gd name="connsiteX21" fmla="*/ 617220 w 2598420"/>
              <a:gd name="connsiteY21" fmla="*/ 891540 h 3619500"/>
              <a:gd name="connsiteX22" fmla="*/ 670560 w 2598420"/>
              <a:gd name="connsiteY22" fmla="*/ 662940 h 3619500"/>
              <a:gd name="connsiteX23" fmla="*/ 830580 w 2598420"/>
              <a:gd name="connsiteY23" fmla="*/ 502920 h 3619500"/>
              <a:gd name="connsiteX24" fmla="*/ 800100 w 2598420"/>
              <a:gd name="connsiteY24" fmla="*/ 381000 h 3619500"/>
              <a:gd name="connsiteX25" fmla="*/ 731520 w 2598420"/>
              <a:gd name="connsiteY25" fmla="*/ 342900 h 3619500"/>
              <a:gd name="connsiteX26" fmla="*/ 762000 w 2598420"/>
              <a:gd name="connsiteY26" fmla="*/ 289560 h 3619500"/>
              <a:gd name="connsiteX27" fmla="*/ 883920 w 2598420"/>
              <a:gd name="connsiteY27" fmla="*/ 281940 h 3619500"/>
              <a:gd name="connsiteX28" fmla="*/ 1554480 w 2598420"/>
              <a:gd name="connsiteY28" fmla="*/ 0 h 3619500"/>
              <a:gd name="connsiteX29" fmla="*/ 2583180 w 2598420"/>
              <a:gd name="connsiteY29" fmla="*/ 91440 h 3619500"/>
              <a:gd name="connsiteX30" fmla="*/ 2598420 w 2598420"/>
              <a:gd name="connsiteY30" fmla="*/ 83820 h 361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598420" h="3619500">
                <a:moveTo>
                  <a:pt x="1920240" y="3619500"/>
                </a:moveTo>
                <a:lnTo>
                  <a:pt x="1394460" y="3246120"/>
                </a:lnTo>
                <a:lnTo>
                  <a:pt x="1181100" y="3352800"/>
                </a:lnTo>
                <a:lnTo>
                  <a:pt x="868680" y="3268980"/>
                </a:lnTo>
                <a:lnTo>
                  <a:pt x="899160" y="3086100"/>
                </a:lnTo>
                <a:lnTo>
                  <a:pt x="998220" y="3025140"/>
                </a:lnTo>
                <a:lnTo>
                  <a:pt x="617220" y="2506980"/>
                </a:lnTo>
                <a:lnTo>
                  <a:pt x="518160" y="2537460"/>
                </a:lnTo>
                <a:lnTo>
                  <a:pt x="266700" y="2377440"/>
                </a:lnTo>
                <a:lnTo>
                  <a:pt x="274320" y="2186940"/>
                </a:lnTo>
                <a:lnTo>
                  <a:pt x="411480" y="2179320"/>
                </a:lnTo>
                <a:lnTo>
                  <a:pt x="335280" y="1988820"/>
                </a:lnTo>
                <a:lnTo>
                  <a:pt x="411480" y="1790700"/>
                </a:lnTo>
                <a:lnTo>
                  <a:pt x="541020" y="1760220"/>
                </a:lnTo>
                <a:lnTo>
                  <a:pt x="548640" y="1607820"/>
                </a:lnTo>
                <a:lnTo>
                  <a:pt x="304800" y="1562100"/>
                </a:lnTo>
                <a:lnTo>
                  <a:pt x="106680" y="1584960"/>
                </a:lnTo>
                <a:lnTo>
                  <a:pt x="45720" y="1569720"/>
                </a:lnTo>
                <a:lnTo>
                  <a:pt x="0" y="1455420"/>
                </a:lnTo>
                <a:lnTo>
                  <a:pt x="137160" y="1341120"/>
                </a:lnTo>
                <a:lnTo>
                  <a:pt x="213360" y="1356360"/>
                </a:lnTo>
                <a:lnTo>
                  <a:pt x="617220" y="891540"/>
                </a:lnTo>
                <a:lnTo>
                  <a:pt x="670560" y="662940"/>
                </a:lnTo>
                <a:lnTo>
                  <a:pt x="830580" y="502920"/>
                </a:lnTo>
                <a:lnTo>
                  <a:pt x="800100" y="381000"/>
                </a:lnTo>
                <a:lnTo>
                  <a:pt x="731520" y="342900"/>
                </a:lnTo>
                <a:lnTo>
                  <a:pt x="762000" y="289560"/>
                </a:lnTo>
                <a:lnTo>
                  <a:pt x="883920" y="281940"/>
                </a:lnTo>
                <a:lnTo>
                  <a:pt x="1554480" y="0"/>
                </a:lnTo>
                <a:lnTo>
                  <a:pt x="2583180" y="91440"/>
                </a:lnTo>
                <a:lnTo>
                  <a:pt x="2598420" y="83820"/>
                </a:lnTo>
              </a:path>
            </a:pathLst>
          </a:cu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91965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Picture 2" descr="C:\Users\Jela\Desktop\kateheza\mail\sve kule u kad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" y="-18949"/>
            <a:ext cx="9144001" cy="6858000"/>
          </a:xfrm>
          <a:prstGeom prst="rect">
            <a:avLst/>
          </a:prstGeom>
          <a:noFill/>
        </p:spPr>
      </p:pic>
      <p:sp>
        <p:nvSpPr>
          <p:cNvPr id="5" name="TekstniOkvir 4"/>
          <p:cNvSpPr txBox="1"/>
          <p:nvPr/>
        </p:nvSpPr>
        <p:spPr>
          <a:xfrm>
            <a:off x="2667000" y="685800"/>
            <a:ext cx="4419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hr-HR" sz="3200" b="1" dirty="0" smtClean="0">
                <a:solidFill>
                  <a:srgbClr val="66FF33"/>
                </a:solidFill>
              </a:rPr>
              <a:t> </a:t>
            </a:r>
            <a:endParaRPr lang="hr-HR" sz="3200" b="1" dirty="0">
              <a:solidFill>
                <a:srgbClr val="66FF33"/>
              </a:solidFill>
            </a:endParaRPr>
          </a:p>
        </p:txBody>
      </p:sp>
      <p:sp>
        <p:nvSpPr>
          <p:cNvPr id="9" name="TekstniOkvir 8"/>
          <p:cNvSpPr txBox="1"/>
          <p:nvPr/>
        </p:nvSpPr>
        <p:spPr>
          <a:xfrm>
            <a:off x="0" y="914399"/>
            <a:ext cx="327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600" b="1" i="1" dirty="0" smtClean="0">
                <a:solidFill>
                  <a:srgbClr val="FFFF00"/>
                </a:solidFill>
              </a:rPr>
              <a:t>„Bdijte i molite da ne padnete u napast</a:t>
            </a:r>
            <a:r>
              <a:rPr lang="hr-HR" sz="3600" b="1" dirty="0" smtClean="0">
                <a:solidFill>
                  <a:srgbClr val="FFFF00"/>
                </a:solidFill>
              </a:rPr>
              <a:t>.”</a:t>
            </a:r>
            <a:endParaRPr lang="hr-HR" sz="3600" b="1" dirty="0">
              <a:solidFill>
                <a:srgbClr val="FFFF00"/>
              </a:solidFill>
            </a:endParaRPr>
          </a:p>
        </p:txBody>
      </p:sp>
      <p:sp>
        <p:nvSpPr>
          <p:cNvPr id="10" name="TekstniOkvir 9"/>
          <p:cNvSpPr txBox="1"/>
          <p:nvPr/>
        </p:nvSpPr>
        <p:spPr>
          <a:xfrm>
            <a:off x="838198" y="294419"/>
            <a:ext cx="3657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400" b="1" dirty="0" smtClean="0">
                <a:solidFill>
                  <a:srgbClr val="66FF33"/>
                </a:solidFill>
              </a:rPr>
              <a:t>      </a:t>
            </a:r>
            <a:r>
              <a:rPr lang="hr-HR" sz="3200" b="1" dirty="0" smtClean="0">
                <a:solidFill>
                  <a:srgbClr val="66FF33"/>
                </a:solidFill>
              </a:rPr>
              <a:t>Uzdržljivost</a:t>
            </a:r>
            <a:endParaRPr lang="hr-HR" sz="3200" b="1" dirty="0">
              <a:solidFill>
                <a:srgbClr val="66FF33"/>
              </a:solidFill>
            </a:endParaRPr>
          </a:p>
        </p:txBody>
      </p:sp>
      <p:sp>
        <p:nvSpPr>
          <p:cNvPr id="13" name="TekstniOkvir 12"/>
          <p:cNvSpPr txBox="1"/>
          <p:nvPr/>
        </p:nvSpPr>
        <p:spPr>
          <a:xfrm rot="1213735">
            <a:off x="3387631" y="1416721"/>
            <a:ext cx="33475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hr-HR" sz="3600" b="1" dirty="0" smtClean="0">
                <a:solidFill>
                  <a:srgbClr val="66FF33"/>
                </a:solidFill>
              </a:rPr>
              <a:t> </a:t>
            </a:r>
            <a:endParaRPr lang="hr-HR" sz="3600" b="1" dirty="0">
              <a:solidFill>
                <a:srgbClr val="66FF33"/>
              </a:solidFill>
            </a:endParaRPr>
          </a:p>
        </p:txBody>
      </p:sp>
      <p:sp>
        <p:nvSpPr>
          <p:cNvPr id="17" name="TekstniOkvir 16"/>
          <p:cNvSpPr txBox="1"/>
          <p:nvPr/>
        </p:nvSpPr>
        <p:spPr>
          <a:xfrm>
            <a:off x="3352800" y="1438235"/>
            <a:ext cx="3886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66FF33"/>
                </a:solidFill>
              </a:rPr>
              <a:t>Velikodušnost</a:t>
            </a:r>
            <a:endParaRPr lang="hr-HR" sz="3200" b="1" dirty="0">
              <a:solidFill>
                <a:srgbClr val="66FF33"/>
              </a:solidFill>
            </a:endParaRPr>
          </a:p>
        </p:txBody>
      </p:sp>
      <p:sp>
        <p:nvSpPr>
          <p:cNvPr id="20" name="TekstniOkvir 19"/>
          <p:cNvSpPr txBox="1"/>
          <p:nvPr/>
        </p:nvSpPr>
        <p:spPr>
          <a:xfrm>
            <a:off x="1066801" y="1992233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i="1" dirty="0" smtClean="0">
                <a:solidFill>
                  <a:srgbClr val="FFFF00"/>
                </a:solidFill>
              </a:rPr>
              <a:t>”</a:t>
            </a:r>
            <a:r>
              <a:rPr lang="hr-HR" sz="3600" b="1" i="1" dirty="0" smtClean="0">
                <a:solidFill>
                  <a:srgbClr val="FFFF00"/>
                </a:solidFill>
              </a:rPr>
              <a:t>Nije dobro da čovjek bude sam.”</a:t>
            </a:r>
            <a:endParaRPr lang="hr-HR" sz="3600" b="1" i="1" dirty="0">
              <a:solidFill>
                <a:srgbClr val="FFFF00"/>
              </a:solidFill>
            </a:endParaRPr>
          </a:p>
        </p:txBody>
      </p:sp>
      <p:sp>
        <p:nvSpPr>
          <p:cNvPr id="21" name="TekstniOkvir 20"/>
          <p:cNvSpPr txBox="1"/>
          <p:nvPr/>
        </p:nvSpPr>
        <p:spPr>
          <a:xfrm>
            <a:off x="6686550" y="1500054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hr-HR" sz="3600" b="1" dirty="0" smtClean="0">
                <a:solidFill>
                  <a:srgbClr val="66FF33"/>
                </a:solidFill>
              </a:rPr>
              <a:t> </a:t>
            </a:r>
            <a:endParaRPr lang="hr-HR" sz="3600" b="1" dirty="0">
              <a:solidFill>
                <a:srgbClr val="66FF33"/>
              </a:solidFill>
            </a:endParaRPr>
          </a:p>
        </p:txBody>
      </p:sp>
      <p:sp>
        <p:nvSpPr>
          <p:cNvPr id="23" name="TekstniOkvir 22"/>
          <p:cNvSpPr txBox="1"/>
          <p:nvPr/>
        </p:nvSpPr>
        <p:spPr>
          <a:xfrm rot="964037">
            <a:off x="6792491" y="1951916"/>
            <a:ext cx="2664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66FF33"/>
                </a:solidFill>
              </a:rPr>
              <a:t>Vjernost</a:t>
            </a:r>
            <a:endParaRPr lang="hr-HR" sz="3200" b="1" dirty="0">
              <a:solidFill>
                <a:srgbClr val="66FF33"/>
              </a:solidFill>
            </a:endParaRPr>
          </a:p>
        </p:txBody>
      </p:sp>
      <p:sp>
        <p:nvSpPr>
          <p:cNvPr id="7" name="TekstniOkvir 6"/>
          <p:cNvSpPr txBox="1"/>
          <p:nvPr/>
        </p:nvSpPr>
        <p:spPr>
          <a:xfrm>
            <a:off x="4038600" y="2209800"/>
            <a:ext cx="541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i="1" dirty="0" smtClean="0">
                <a:solidFill>
                  <a:srgbClr val="FFFF00"/>
                </a:solidFill>
              </a:rPr>
              <a:t>„Ako ostanete u mojoj riječi, uistinu, moji ste učenici.”</a:t>
            </a:r>
            <a:endParaRPr lang="hr-HR" sz="3200" b="1" i="1" dirty="0">
              <a:solidFill>
                <a:srgbClr val="FFFF00"/>
              </a:solidFill>
            </a:endParaRPr>
          </a:p>
        </p:txBody>
      </p:sp>
      <p:sp>
        <p:nvSpPr>
          <p:cNvPr id="8" name="TekstniOkvir 7"/>
          <p:cNvSpPr txBox="1"/>
          <p:nvPr/>
        </p:nvSpPr>
        <p:spPr>
          <a:xfrm>
            <a:off x="7391400" y="3782419"/>
            <a:ext cx="13525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hr-HR" sz="3600" dirty="0" smtClean="0">
                <a:solidFill>
                  <a:srgbClr val="66FF33"/>
                </a:solidFill>
              </a:rPr>
              <a:t> </a:t>
            </a:r>
            <a:endParaRPr lang="hr-HR" sz="3600" dirty="0">
              <a:solidFill>
                <a:srgbClr val="66FF33"/>
              </a:solidFill>
            </a:endParaRPr>
          </a:p>
        </p:txBody>
      </p:sp>
      <p:sp>
        <p:nvSpPr>
          <p:cNvPr id="11" name="TekstniOkvir 10"/>
          <p:cNvSpPr txBox="1"/>
          <p:nvPr/>
        </p:nvSpPr>
        <p:spPr>
          <a:xfrm>
            <a:off x="6943724" y="4267200"/>
            <a:ext cx="2047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66FF33"/>
                </a:solidFill>
              </a:rPr>
              <a:t>Mir</a:t>
            </a:r>
            <a:endParaRPr lang="hr-HR" sz="3200" b="1" dirty="0">
              <a:solidFill>
                <a:srgbClr val="66FF33"/>
              </a:solidFill>
            </a:endParaRPr>
          </a:p>
        </p:txBody>
      </p:sp>
      <p:sp>
        <p:nvSpPr>
          <p:cNvPr id="12" name="TekstniOkvir 11"/>
          <p:cNvSpPr txBox="1"/>
          <p:nvPr/>
        </p:nvSpPr>
        <p:spPr>
          <a:xfrm>
            <a:off x="3352800" y="2971800"/>
            <a:ext cx="5791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i="1" dirty="0" smtClean="0">
                <a:solidFill>
                  <a:srgbClr val="FFFF00"/>
                </a:solidFill>
              </a:rPr>
              <a:t>„Mir vam svoj ostavljam,mir vam svoj dajem…”</a:t>
            </a:r>
            <a:r>
              <a:rPr lang="hr-HR" dirty="0" smtClean="0">
                <a:solidFill>
                  <a:srgbClr val="FFFF00"/>
                </a:solidFill>
              </a:rPr>
              <a:t>…”</a:t>
            </a:r>
            <a:endParaRPr lang="hr-HR" dirty="0">
              <a:solidFill>
                <a:srgbClr val="FFFF00"/>
              </a:solidFill>
            </a:endParaRPr>
          </a:p>
        </p:txBody>
      </p:sp>
      <p:sp>
        <p:nvSpPr>
          <p:cNvPr id="16" name="TekstniOkvir 15"/>
          <p:cNvSpPr txBox="1"/>
          <p:nvPr/>
        </p:nvSpPr>
        <p:spPr>
          <a:xfrm>
            <a:off x="3467100" y="5487322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66FF33"/>
                </a:solidFill>
              </a:rPr>
              <a:t>Ljubav</a:t>
            </a:r>
            <a:endParaRPr lang="hr-HR" sz="3200" b="1" dirty="0">
              <a:solidFill>
                <a:srgbClr val="66FF33"/>
              </a:solidFill>
            </a:endParaRPr>
          </a:p>
        </p:txBody>
      </p:sp>
      <p:sp>
        <p:nvSpPr>
          <p:cNvPr id="18" name="TekstniOkvir 17"/>
          <p:cNvSpPr txBox="1"/>
          <p:nvPr/>
        </p:nvSpPr>
        <p:spPr>
          <a:xfrm>
            <a:off x="2819400" y="5150401"/>
            <a:ext cx="485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hr-HR" sz="3600" dirty="0">
                <a:solidFill>
                  <a:srgbClr val="66FF33"/>
                </a:solidFill>
              </a:rPr>
              <a:t> </a:t>
            </a:r>
            <a:endParaRPr lang="hr-HR" dirty="0">
              <a:solidFill>
                <a:srgbClr val="66FF33"/>
              </a:solidFill>
            </a:endParaRPr>
          </a:p>
        </p:txBody>
      </p:sp>
      <p:sp>
        <p:nvSpPr>
          <p:cNvPr id="19" name="TekstniOkvir 18"/>
          <p:cNvSpPr txBox="1"/>
          <p:nvPr/>
        </p:nvSpPr>
        <p:spPr>
          <a:xfrm>
            <a:off x="2133600" y="2667000"/>
            <a:ext cx="5410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i="1" dirty="0" smtClean="0">
                <a:solidFill>
                  <a:srgbClr val="FFFF00"/>
                </a:solidFill>
              </a:rPr>
              <a:t>„Ljubite jedni druge kao što sam ja vas ljubio…”</a:t>
            </a:r>
            <a:endParaRPr lang="hr-HR" sz="3200" b="1" i="1" dirty="0">
              <a:solidFill>
                <a:srgbClr val="FFFF00"/>
              </a:solidFill>
            </a:endParaRPr>
          </a:p>
        </p:txBody>
      </p:sp>
      <p:sp>
        <p:nvSpPr>
          <p:cNvPr id="22" name="TekstniOkvir 21"/>
          <p:cNvSpPr txBox="1"/>
          <p:nvPr/>
        </p:nvSpPr>
        <p:spPr>
          <a:xfrm>
            <a:off x="1143000" y="4367194"/>
            <a:ext cx="152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66FF33"/>
                </a:solidFill>
              </a:rPr>
              <a:t>Radost</a:t>
            </a:r>
            <a:endParaRPr lang="hr-HR" sz="3200" b="1" dirty="0">
              <a:solidFill>
                <a:srgbClr val="66FF33"/>
              </a:solidFill>
            </a:endParaRPr>
          </a:p>
        </p:txBody>
      </p:sp>
      <p:sp>
        <p:nvSpPr>
          <p:cNvPr id="24" name="TekstniOkvir 23"/>
          <p:cNvSpPr txBox="1"/>
          <p:nvPr/>
        </p:nvSpPr>
        <p:spPr>
          <a:xfrm>
            <a:off x="2133600" y="3124200"/>
            <a:ext cx="472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i="1" dirty="0" smtClean="0">
                <a:solidFill>
                  <a:srgbClr val="FFFF00"/>
                </a:solidFill>
              </a:rPr>
              <a:t>„Uzmite i pijte svi…”</a:t>
            </a:r>
            <a:endParaRPr lang="hr-HR" sz="3200" b="1" i="1" dirty="0">
              <a:solidFill>
                <a:srgbClr val="FFFF00"/>
              </a:solidFill>
            </a:endParaRPr>
          </a:p>
        </p:txBody>
      </p:sp>
      <p:sp>
        <p:nvSpPr>
          <p:cNvPr id="26" name="TekstniOkvir 25"/>
          <p:cNvSpPr txBox="1"/>
          <p:nvPr/>
        </p:nvSpPr>
        <p:spPr>
          <a:xfrm>
            <a:off x="952500" y="3972234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hr-HR" sz="3600" dirty="0">
                <a:solidFill>
                  <a:srgbClr val="66FF33"/>
                </a:solidFill>
              </a:rPr>
              <a:t> </a:t>
            </a:r>
          </a:p>
        </p:txBody>
      </p:sp>
      <p:sp>
        <p:nvSpPr>
          <p:cNvPr id="27" name="TekstniOkvir 26"/>
          <p:cNvSpPr txBox="1"/>
          <p:nvPr/>
        </p:nvSpPr>
        <p:spPr>
          <a:xfrm>
            <a:off x="7391399" y="838200"/>
            <a:ext cx="1571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66FF33"/>
                </a:solidFill>
              </a:rPr>
              <a:t>Blagost</a:t>
            </a:r>
            <a:endParaRPr lang="hr-HR" sz="3200" b="1" dirty="0">
              <a:solidFill>
                <a:srgbClr val="66FF33"/>
              </a:solidFill>
            </a:endParaRPr>
          </a:p>
        </p:txBody>
      </p:sp>
      <p:sp>
        <p:nvSpPr>
          <p:cNvPr id="28" name="TekstniOkvir 27"/>
          <p:cNvSpPr txBox="1"/>
          <p:nvPr/>
        </p:nvSpPr>
        <p:spPr>
          <a:xfrm rot="20748948">
            <a:off x="8411865" y="-80474"/>
            <a:ext cx="12314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itchFamily="2" charset="2"/>
              <a:buChar char="Ø"/>
            </a:pPr>
            <a:r>
              <a:rPr lang="hr-HR" sz="4000" dirty="0">
                <a:solidFill>
                  <a:srgbClr val="66FF33"/>
                </a:solidFill>
              </a:rPr>
              <a:t> </a:t>
            </a:r>
          </a:p>
        </p:txBody>
      </p:sp>
      <p:sp>
        <p:nvSpPr>
          <p:cNvPr id="29" name="TekstniOkvir 28"/>
          <p:cNvSpPr txBox="1"/>
          <p:nvPr/>
        </p:nvSpPr>
        <p:spPr>
          <a:xfrm>
            <a:off x="3581400" y="0"/>
            <a:ext cx="5562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i="1" dirty="0" smtClean="0">
                <a:solidFill>
                  <a:srgbClr val="FFFF00"/>
                </a:solidFill>
              </a:rPr>
              <a:t>„Ako pšenično zrno pavši na zemlju ne umre,ostaje samo…”</a:t>
            </a:r>
            <a:endParaRPr lang="hr-HR" sz="32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56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20" grpId="0"/>
      <p:bldP spid="23" grpId="0"/>
      <p:bldP spid="11" grpId="0"/>
      <p:bldP spid="16" grpId="0"/>
      <p:bldP spid="19" grpId="0"/>
      <p:bldP spid="22" grpId="0"/>
      <p:bldP spid="24" grpId="0"/>
      <p:bldP spid="27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/>
              <a:t>Produbljivanje teme</a:t>
            </a:r>
            <a:r>
              <a:rPr lang="hr-HR" dirty="0" smtClean="0"/>
              <a:t>:</a:t>
            </a:r>
            <a:br>
              <a:rPr lang="hr-HR" dirty="0" smtClean="0"/>
            </a:b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hr-HR" b="1" dirty="0" smtClean="0"/>
              <a:t>Individualni rad:</a:t>
            </a:r>
            <a:endParaRPr lang="hr-HR" dirty="0" smtClean="0"/>
          </a:p>
          <a:p>
            <a:pPr>
              <a:buNone/>
            </a:pPr>
            <a:r>
              <a:rPr lang="hr-HR" dirty="0" smtClean="0"/>
              <a:t>        </a:t>
            </a:r>
            <a:r>
              <a:rPr lang="hr-HR" i="1" dirty="0" smtClean="0"/>
              <a:t>Dovršiti rečenicu ( ne puno razmišljati, napisati što prvo padne na  pamet</a:t>
            </a:r>
            <a:r>
              <a:rPr lang="hr-HR" dirty="0" smtClean="0"/>
              <a:t>): </a:t>
            </a:r>
          </a:p>
          <a:p>
            <a:r>
              <a:rPr lang="hr-HR" dirty="0" smtClean="0"/>
              <a:t>   Ostati vjeran Bogu čini mi se najteže kada ____________.</a:t>
            </a:r>
          </a:p>
          <a:p>
            <a:r>
              <a:rPr lang="hr-HR" dirty="0" smtClean="0"/>
              <a:t>   Uzdržljivost ( ni)je sastavni dio Kristove slobode jer </a:t>
            </a:r>
          </a:p>
          <a:p>
            <a:pPr marL="0" indent="0">
              <a:buNone/>
            </a:pPr>
            <a:r>
              <a:rPr lang="hr-HR" dirty="0" smtClean="0"/>
              <a:t>         _______________.</a:t>
            </a:r>
            <a:endParaRPr lang="hr-HR" dirty="0"/>
          </a:p>
          <a:p>
            <a:r>
              <a:rPr lang="hr-HR" dirty="0" smtClean="0"/>
              <a:t>   Velikodušnost se izražava _________________ .</a:t>
            </a:r>
          </a:p>
          <a:p>
            <a:r>
              <a:rPr lang="hr-HR" dirty="0" smtClean="0"/>
              <a:t>    _____________ je drugo ime za blagost. </a:t>
            </a:r>
          </a:p>
          <a:p>
            <a:r>
              <a:rPr lang="hr-HR" dirty="0" smtClean="0"/>
              <a:t>    Raduje me _____________.</a:t>
            </a:r>
          </a:p>
          <a:p>
            <a:r>
              <a:rPr lang="hr-HR" dirty="0" smtClean="0"/>
              <a:t>    Isuse, najteže mi je ljubiti ________________.  Ti mi pokaži put.</a:t>
            </a:r>
          </a:p>
          <a:p>
            <a:r>
              <a:rPr lang="hr-HR" dirty="0" smtClean="0"/>
              <a:t>    Tvoj mir ___________________.</a:t>
            </a:r>
          </a:p>
          <a:p>
            <a:pPr>
              <a:buNone/>
            </a:pPr>
            <a:endParaRPr lang="hr-HR" dirty="0" smtClean="0"/>
          </a:p>
          <a:p>
            <a:pPr>
              <a:buNone/>
            </a:pPr>
            <a:r>
              <a:rPr lang="hr-HR" dirty="0" smtClean="0"/>
              <a:t> </a:t>
            </a:r>
            <a:r>
              <a:rPr lang="hr-HR" i="1" dirty="0" smtClean="0"/>
              <a:t>Pročitati odgovore (oni koji žele).</a:t>
            </a:r>
            <a:endParaRPr lang="hr-HR" dirty="0" smtClean="0"/>
          </a:p>
          <a:p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hr-HR" sz="2800" b="1" dirty="0" smtClean="0"/>
              <a:t> Grupni rad</a:t>
            </a:r>
            <a:br>
              <a:rPr lang="hr-HR" sz="2800" b="1" dirty="0" smtClean="0"/>
            </a:br>
            <a:r>
              <a:rPr lang="hr-HR" sz="2800" i="1" dirty="0" smtClean="0"/>
              <a:t> </a:t>
            </a:r>
            <a:r>
              <a:rPr lang="hr-HR" sz="2800" b="1" dirty="0" smtClean="0"/>
              <a:t>Tema</a:t>
            </a:r>
            <a:r>
              <a:rPr lang="hr-HR" sz="2800" b="1" i="1" dirty="0" smtClean="0"/>
              <a:t>:  „Što čovjek više čini dobro, to je slobodniji“ </a:t>
            </a:r>
            <a:br>
              <a:rPr lang="hr-HR" sz="2800" b="1" i="1" dirty="0" smtClean="0"/>
            </a:br>
            <a:r>
              <a:rPr lang="hr-HR" sz="2800" b="1" i="1" dirty="0" smtClean="0"/>
              <a:t> ( KKC 1733) </a:t>
            </a:r>
            <a:r>
              <a:rPr lang="hr-HR" sz="2800" dirty="0" smtClean="0"/>
              <a:t/>
            </a:r>
            <a:br>
              <a:rPr lang="hr-HR" sz="2800" dirty="0" smtClean="0"/>
            </a:br>
            <a:endParaRPr lang="hr-HR" sz="2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381000" y="1143000"/>
            <a:ext cx="4114800" cy="2286001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hr-HR" sz="3600" b="1" i="1" dirty="0" smtClean="0"/>
              <a:t>1. grupa</a:t>
            </a:r>
            <a:r>
              <a:rPr lang="hr-HR" sz="3600" i="1" dirty="0" smtClean="0"/>
              <a:t> </a:t>
            </a:r>
            <a:endParaRPr lang="hr-HR" sz="3600" dirty="0" smtClean="0"/>
          </a:p>
          <a:p>
            <a:pPr>
              <a:buNone/>
            </a:pPr>
            <a:r>
              <a:rPr lang="hr-HR" sz="3600" i="1" dirty="0" smtClean="0"/>
              <a:t>       Napisati sastav na zadanu temu s najmanje onoliko rečenica koliko je članova grupe; svaka sljedeća rečenica trebala bi imati  bar 1 samoznačnu riječ iz prethodne.</a:t>
            </a:r>
            <a:endParaRPr lang="hr-HR" sz="3600" dirty="0" smtClean="0"/>
          </a:p>
          <a:p>
            <a:r>
              <a:rPr lang="hr-HR" sz="3600" i="1" dirty="0" smtClean="0"/>
              <a:t> </a:t>
            </a:r>
            <a:r>
              <a:rPr lang="hr-HR" sz="3600" b="1" i="1" dirty="0" smtClean="0"/>
              <a:t>2.grupa </a:t>
            </a:r>
            <a:endParaRPr lang="hr-HR" sz="3600" dirty="0" smtClean="0"/>
          </a:p>
          <a:p>
            <a:pPr>
              <a:buNone/>
            </a:pPr>
            <a:r>
              <a:rPr lang="hr-HR" sz="3600" i="1" dirty="0" smtClean="0"/>
              <a:t>      Napisati  pjesmu na temu slobode.</a:t>
            </a:r>
            <a:endParaRPr lang="hr-HR" sz="3600" dirty="0" smtClean="0"/>
          </a:p>
          <a:p>
            <a:endParaRPr lang="hr-HR" dirty="0"/>
          </a:p>
        </p:txBody>
      </p:sp>
      <p:sp>
        <p:nvSpPr>
          <p:cNvPr id="5" name="Rectangle 4"/>
          <p:cNvSpPr/>
          <p:nvPr/>
        </p:nvSpPr>
        <p:spPr>
          <a:xfrm>
            <a:off x="381000" y="3276600"/>
            <a:ext cx="8534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hr-HR" sz="2000" b="1" i="1" dirty="0" smtClean="0"/>
              <a:t>     3. grupa </a:t>
            </a:r>
            <a:endParaRPr lang="hr-HR" sz="2000" dirty="0" smtClean="0"/>
          </a:p>
          <a:p>
            <a:pPr>
              <a:buNone/>
            </a:pPr>
            <a:r>
              <a:rPr lang="hr-HR" sz="2000" i="1" dirty="0" smtClean="0"/>
              <a:t>      Napisati što dužu rečenicu tako da </a:t>
            </a:r>
          </a:p>
          <a:p>
            <a:pPr>
              <a:buNone/>
            </a:pPr>
            <a:r>
              <a:rPr lang="hr-HR" sz="2000" i="1" dirty="0"/>
              <a:t> </a:t>
            </a:r>
            <a:r>
              <a:rPr lang="hr-HR" sz="2000" i="1" dirty="0" smtClean="0"/>
              <a:t>     svaka</a:t>
            </a:r>
            <a:r>
              <a:rPr lang="hr-HR" sz="2000" i="1" dirty="0"/>
              <a:t> </a:t>
            </a:r>
            <a:r>
              <a:rPr lang="hr-HR" sz="2000" i="1" dirty="0" smtClean="0"/>
              <a:t>riječ počinje sa „s</a:t>
            </a:r>
            <a:r>
              <a:rPr lang="hr-HR" sz="2000" dirty="0" smtClean="0"/>
              <a:t>“.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hr-HR" sz="2000" i="1" dirty="0" smtClean="0"/>
              <a:t> </a:t>
            </a:r>
            <a:r>
              <a:rPr lang="hr-HR" sz="2000" b="1" i="1" dirty="0" smtClean="0"/>
              <a:t>4.grupa </a:t>
            </a:r>
            <a:endParaRPr lang="hr-HR" sz="2000" dirty="0" smtClean="0"/>
          </a:p>
          <a:p>
            <a:pPr>
              <a:buNone/>
            </a:pPr>
            <a:r>
              <a:rPr lang="hr-HR" sz="2000" i="1" dirty="0" smtClean="0"/>
              <a:t>      Dramatizirati telefonski razgovor na </a:t>
            </a:r>
          </a:p>
          <a:p>
            <a:pPr>
              <a:buNone/>
            </a:pPr>
            <a:r>
              <a:rPr lang="hr-HR" sz="2000" i="1" dirty="0" smtClean="0"/>
              <a:t>       temu “slobode od”.</a:t>
            </a:r>
            <a:endParaRPr lang="hr-HR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hr-HR" sz="2000" b="1" i="1" dirty="0" smtClean="0"/>
              <a:t> 5. grupa</a:t>
            </a:r>
            <a:endParaRPr lang="hr-HR" sz="2000" dirty="0" smtClean="0"/>
          </a:p>
          <a:p>
            <a:pPr>
              <a:buNone/>
            </a:pPr>
            <a:r>
              <a:rPr lang="hr-HR" sz="2000" i="1" dirty="0" smtClean="0"/>
              <a:t>      Napraviti zamrznutu sliku (fotografiju)</a:t>
            </a:r>
            <a:r>
              <a:rPr lang="hr-HR" sz="2000" dirty="0" smtClean="0"/>
              <a:t>. </a:t>
            </a:r>
          </a:p>
          <a:p>
            <a:pPr>
              <a:buNone/>
            </a:pPr>
            <a:r>
              <a:rPr lang="hr-HR" sz="2000" dirty="0" smtClean="0"/>
              <a:t>   </a:t>
            </a:r>
            <a:r>
              <a:rPr lang="hr-HR" sz="2000" b="1" dirty="0" smtClean="0"/>
              <a:t>Nakon prezentiranja uradaka, načiniti vrjednovanje. Zaključujemo:</a:t>
            </a:r>
          </a:p>
          <a:p>
            <a:pPr>
              <a:buNone/>
            </a:pPr>
            <a:r>
              <a:rPr lang="hr-HR" sz="2000" b="1" dirty="0" smtClean="0"/>
              <a:t>   Zašto kršćanska sloboda uključuje sve ove plodove? </a:t>
            </a:r>
          </a:p>
        </p:txBody>
      </p:sp>
      <p:pic>
        <p:nvPicPr>
          <p:cNvPr id="8" name="Picture 7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29200" y="1971675"/>
            <a:ext cx="3324225" cy="26098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09600" y="685801"/>
            <a:ext cx="79248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400" b="1" dirty="0"/>
              <a:t>Sinteza s aktualizacijom</a:t>
            </a:r>
            <a:r>
              <a:rPr lang="hr-HR" sz="2400" dirty="0" smtClean="0"/>
              <a:t>:</a:t>
            </a:r>
          </a:p>
          <a:p>
            <a:pPr algn="ctr"/>
            <a:r>
              <a:rPr lang="hr-HR" sz="2400" dirty="0" smtClean="0"/>
              <a:t> </a:t>
            </a:r>
            <a:r>
              <a:rPr lang="hr-HR" sz="2400" b="1" dirty="0"/>
              <a:t>Rad u paru</a:t>
            </a:r>
            <a:endParaRPr lang="hr-HR" sz="2400" dirty="0"/>
          </a:p>
          <a:p>
            <a:r>
              <a:rPr lang="hr-HR" sz="2400" dirty="0"/>
              <a:t> 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hr-HR" sz="2400" dirty="0"/>
              <a:t>„ Non bene pro toto...“( Lovrijenac), za što se sve danas sloboda prodaje</a:t>
            </a:r>
            <a:r>
              <a:rPr lang="hr-HR" sz="2400" dirty="0" smtClean="0"/>
              <a:t>?</a:t>
            </a:r>
          </a:p>
          <a:p>
            <a:pPr lvl="0"/>
            <a:endParaRPr lang="hr-HR" sz="240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hr-HR" sz="2400" dirty="0" smtClean="0"/>
              <a:t>Tko </a:t>
            </a:r>
            <a:r>
              <a:rPr lang="hr-HR" sz="2400" dirty="0"/>
              <a:t>je uspio integrirati ove plodove duha?  ( </a:t>
            </a:r>
            <a:r>
              <a:rPr lang="hr-HR" sz="2400" i="1" dirty="0"/>
              <a:t>Naći biografiju neke relativno nepoznate osobe koja je u punini živjela Kristovu slobodu</a:t>
            </a:r>
            <a:r>
              <a:rPr lang="hr-HR" sz="2400" i="1" dirty="0" smtClean="0"/>
              <a:t>.)</a:t>
            </a:r>
          </a:p>
          <a:p>
            <a:pPr lvl="0"/>
            <a:endParaRPr lang="hr-HR" sz="240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hr-HR" sz="2400" dirty="0"/>
              <a:t>Kako možemo ove vijednosti – plodove Duha ugraditi u ritam života svoje župne zajednice, kojoj smo na poseban način pozvani dati svoj stvaralački doprinos, kako bi se svi u njoj osjećali i slobodni i pozvani na slobodu?</a:t>
            </a:r>
          </a:p>
          <a:p>
            <a:r>
              <a:rPr lang="hr-HR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24704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2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6379" y="3025474"/>
            <a:ext cx="554037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niOkvir 1"/>
          <p:cNvSpPr txBox="1"/>
          <p:nvPr/>
        </p:nvSpPr>
        <p:spPr>
          <a:xfrm>
            <a:off x="979488" y="2537251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hr-HR" sz="4800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Uzmite i pijte svi!</a:t>
            </a:r>
            <a:endParaRPr lang="hr-HR" sz="4800" b="1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 flipH="1">
            <a:off x="3577665" y="3289013"/>
            <a:ext cx="7162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 vam ostavljam, mir vam svoj dajem. </a:t>
            </a:r>
            <a:endParaRPr lang="hr-H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444452"/>
            <a:ext cx="7467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000" b="1" dirty="0" smtClean="0">
                <a:solidFill>
                  <a:srgbClr val="FF0000"/>
                </a:solidFill>
                <a:latin typeface="Charlemagne Std" pitchFamily="50" charset="0"/>
              </a:rPr>
              <a:t>  </a:t>
            </a:r>
            <a:r>
              <a:rPr lang="hr-H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Nije dobro da čovjek bude sam</a:t>
            </a:r>
            <a:r>
              <a:rPr lang="hr-HR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hr-HR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24800" y="1"/>
            <a:ext cx="1046440" cy="662939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hr-H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Ako pšenično zrno pavši na zemlju ne umre, ostaje samo.</a:t>
            </a:r>
            <a:endParaRPr lang="hr-H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76359" y="968357"/>
            <a:ext cx="6389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Rounded MT Bold" pitchFamily="34" charset="0"/>
              </a:rPr>
              <a:t>Tko </a:t>
            </a:r>
            <a:r>
              <a:rPr lang="hr-HR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Rounded MT Bold" pitchFamily="34" charset="0"/>
                <a:cs typeface="Raavi" pitchFamily="2"/>
              </a:rPr>
              <a:t>vjeruje</a:t>
            </a:r>
            <a:r>
              <a:rPr lang="hr-HR" sz="32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Rounded MT Bold" pitchFamily="34" charset="0"/>
              </a:rPr>
              <a:t>, ima život vječni</a:t>
            </a:r>
            <a:r>
              <a:rPr lang="hr-HR" sz="3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.</a:t>
            </a:r>
            <a:endParaRPr lang="hr-HR" sz="3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7980" y="107342"/>
            <a:ext cx="677108" cy="678876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hr-HR" sz="3200" b="1" dirty="0" smtClean="0">
                <a:solidFill>
                  <a:schemeClr val="bg1"/>
                </a:solidFill>
              </a:rPr>
              <a:t>Bdijte i molite da ne padnete u napast!</a:t>
            </a:r>
          </a:p>
        </p:txBody>
      </p:sp>
      <p:pic>
        <p:nvPicPr>
          <p:cNvPr id="10" name="Odzivam se Isuse 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1981200" y="5181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4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4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8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mph" presetSubtype="0" repeatCount="indefinit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10" presetClass="emph" presetSubtype="0" repeatCount="indefinit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2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28" presetID="2" presetClass="emph" presetSubtype="0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5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0"/>
                            </p:stCondLst>
                            <p:childTnLst>
                              <p:par>
                                <p:cTn id="31" presetID="36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2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3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4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5" dur="2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0"/>
                            </p:stCondLst>
                            <p:childTnLst>
                              <p:par>
                                <p:cTn id="37" presetID="3" presetClass="emph" presetSubtype="2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  <p:bldP spid="3" grpId="0"/>
      <p:bldP spid="5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Uvodni razgovor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1"/>
            <a:ext cx="8229600" cy="2514600"/>
          </a:xfrm>
        </p:spPr>
        <p:txBody>
          <a:bodyPr/>
          <a:lstStyle/>
          <a:p>
            <a:r>
              <a:rPr lang="hr-HR" dirty="0" smtClean="0"/>
              <a:t>Stihovi</a:t>
            </a:r>
          </a:p>
          <a:p>
            <a:r>
              <a:rPr lang="hr-HR" dirty="0" smtClean="0"/>
              <a:t>Dubravka</a:t>
            </a:r>
          </a:p>
          <a:p>
            <a:r>
              <a:rPr lang="hr-HR" dirty="0" smtClean="0"/>
              <a:t>Shvaćanje slobode starih Dubrovčana?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639762"/>
          </a:xfrm>
        </p:spPr>
        <p:txBody>
          <a:bodyPr>
            <a:normAutofit fontScale="90000"/>
          </a:bodyPr>
          <a:lstStyle/>
          <a:p>
            <a:pPr algn="l"/>
            <a:r>
              <a:rPr lang="hr-HR" sz="3600" dirty="0" smtClean="0"/>
              <a:t>Motivacija</a:t>
            </a:r>
            <a:endParaRPr lang="hr-HR" sz="3600" dirty="0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000">
            <a:off x="2514600" y="379053"/>
            <a:ext cx="5867399" cy="64789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240000">
            <a:off x="214893" y="193186"/>
            <a:ext cx="7326600" cy="64170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6" name="Picture 12" descr="J:\Kateheze SHKM\Slike\white_dove-2560x160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28630">
            <a:off x="469676" y="602429"/>
            <a:ext cx="1734053" cy="1083783"/>
          </a:xfrm>
          <a:prstGeom prst="rect">
            <a:avLst/>
          </a:prstGeom>
          <a:noFill/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000">
            <a:off x="1202192" y="717162"/>
            <a:ext cx="7162800" cy="53615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38" name="Picture 14" descr="J:\Kateheze SHKM\Slike\olives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64463">
            <a:off x="3886200" y="4114800"/>
            <a:ext cx="2819400" cy="939800"/>
          </a:xfrm>
          <a:prstGeom prst="rect">
            <a:avLst/>
          </a:prstGeom>
          <a:noFill/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80000">
            <a:off x="2286000" y="533400"/>
            <a:ext cx="6505575" cy="59820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0000">
            <a:off x="228600" y="609600"/>
            <a:ext cx="8431696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420000">
            <a:off x="152400" y="152400"/>
            <a:ext cx="7162800" cy="6627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0000">
            <a:off x="152401" y="152400"/>
            <a:ext cx="8305800" cy="62354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-180000">
            <a:off x="152401" y="152401"/>
            <a:ext cx="8458199" cy="65082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8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3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8" dur="20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10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58" dur="1"/>
                                        <p:tgtEl>
                                          <p:spTgt spid="10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4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8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Izlaganje sadržaja</a:t>
            </a:r>
            <a:endParaRPr lang="hr-HR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1600200"/>
            <a:ext cx="8458200" cy="4525963"/>
          </a:xfrm>
        </p:spPr>
        <p:txBody>
          <a:bodyPr>
            <a:normAutofit/>
          </a:bodyPr>
          <a:lstStyle/>
          <a:p>
            <a:pPr lvl="0"/>
            <a:r>
              <a:rPr lang="hr-HR" dirty="0" smtClean="0"/>
              <a:t>Što je za nas današnje kršćane sloboda? </a:t>
            </a:r>
          </a:p>
          <a:p>
            <a:pPr lvl="0">
              <a:buNone/>
            </a:pPr>
            <a:r>
              <a:rPr lang="hr-HR" dirty="0" smtClean="0"/>
              <a:t>     - Stari zavjet</a:t>
            </a:r>
          </a:p>
          <a:p>
            <a:pPr>
              <a:buNone/>
            </a:pPr>
            <a:r>
              <a:rPr lang="hr-HR" dirty="0" smtClean="0"/>
              <a:t>     - Kako Krist upotpunjuje shvaćanje slobode? </a:t>
            </a:r>
          </a:p>
          <a:p>
            <a:pPr>
              <a:buNone/>
            </a:pPr>
            <a:r>
              <a:rPr lang="hr-HR" dirty="0" smtClean="0"/>
              <a:t>     - Primjeri iz Isusova boravka na Zemlji</a:t>
            </a:r>
          </a:p>
          <a:p>
            <a:pPr>
              <a:buNone/>
            </a:pPr>
            <a:r>
              <a:rPr lang="hr-HR" dirty="0" smtClean="0"/>
              <a:t>       (</a:t>
            </a:r>
            <a:r>
              <a:rPr lang="hr-HR" sz="2800" dirty="0" smtClean="0"/>
              <a:t>protumačiti primjerom navedena   porobljavanja)</a:t>
            </a:r>
          </a:p>
          <a:p>
            <a:pPr>
              <a:buNone/>
            </a:pPr>
            <a:r>
              <a:rPr lang="hr-HR" dirty="0" smtClean="0"/>
              <a:t>      - Plodovi Duha</a:t>
            </a:r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ela\Desktop\kateheza\mail\sve kule u kadru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04800" y="609600"/>
            <a:ext cx="2057400" cy="5909310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hr-HR" dirty="0" smtClean="0">
                <a:solidFill>
                  <a:schemeClr val="bg1"/>
                </a:solidFill>
              </a:rPr>
              <a:t>Kao što su dubrovačke zidine i kule branile stoljećima slobodu opisanu ne samo u književnosti nego i u arhitektonskoj povijesnoj ostavštini , tako danas one mogu biti simbol i polazište savršenijeg shvaćanja slobode, onog kojeg nam je Isus svojim spasenjskim djelovanjem posvjedočio, omogućio i na koju nas poziva.</a:t>
            </a:r>
            <a:endParaRPr lang="hr-HR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ela\Desktop\kateheza\mail\mincet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3657600"/>
            <a:ext cx="5178425" cy="2537369"/>
          </a:xfrm>
          <a:prstGeom prst="rect">
            <a:avLst/>
          </a:prstGeom>
          <a:noFill/>
        </p:spPr>
      </p:pic>
      <p:sp>
        <p:nvSpPr>
          <p:cNvPr id="4" name="Arc 3"/>
          <p:cNvSpPr/>
          <p:nvPr/>
        </p:nvSpPr>
        <p:spPr>
          <a:xfrm rot="19418674">
            <a:off x="3560838" y="2304293"/>
            <a:ext cx="4206224" cy="1660630"/>
          </a:xfrm>
          <a:prstGeom prst="arc">
            <a:avLst>
              <a:gd name="adj1" fmla="val 11981736"/>
              <a:gd name="adj2" fmla="val 21588712"/>
            </a:avLst>
          </a:prstGeom>
          <a:noFill/>
          <a:ln w="762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>
              <a:ln>
                <a:solidFill>
                  <a:schemeClr val="tx1"/>
                </a:solidFill>
                <a:prstDash val="sysDot"/>
              </a:ln>
            </a:endParaRPr>
          </a:p>
        </p:txBody>
      </p:sp>
      <p:sp>
        <p:nvSpPr>
          <p:cNvPr id="8" name="Rectangle 7">
            <a:hlinkClick r:id="rId3" action="ppaction://hlinksldjump"/>
          </p:cNvPr>
          <p:cNvSpPr/>
          <p:nvPr/>
        </p:nvSpPr>
        <p:spPr>
          <a:xfrm>
            <a:off x="304800" y="304800"/>
            <a:ext cx="4929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Vjernost Bogu </a:t>
            </a:r>
            <a:endParaRPr lang="hr-H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1447800"/>
            <a:ext cx="3581400" cy="1524000"/>
          </a:xfrm>
        </p:spPr>
        <p:txBody>
          <a:bodyPr>
            <a:normAutofit/>
          </a:bodyPr>
          <a:lstStyle/>
          <a:p>
            <a:r>
              <a:rPr lang="hr-HR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ea typeface="+mn-ea"/>
                <a:cs typeface="+mn-cs"/>
              </a:rPr>
              <a:t>Minčeta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2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J:\Kateheze SHKM\Slike\ana - slike - dubrovnik - srđ\IMG_94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72600" cy="6858000"/>
          </a:xfrm>
          <a:prstGeom prst="rect">
            <a:avLst/>
          </a:prstGeom>
          <a:noFill/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" y="533400"/>
            <a:ext cx="3048000" cy="6019800"/>
          </a:xfrm>
        </p:spPr>
        <p:txBody>
          <a:bodyPr>
            <a:noAutofit/>
          </a:bodyPr>
          <a:lstStyle/>
          <a:p>
            <a:r>
              <a:rPr lang="hr-HR" sz="2400" b="1" dirty="0" smtClean="0">
                <a:solidFill>
                  <a:schemeClr val="bg1"/>
                </a:solidFill>
              </a:rPr>
              <a:t>Krštenjem </a:t>
            </a:r>
            <a:r>
              <a:rPr lang="hr-HR" sz="2400" b="1" dirty="0">
                <a:solidFill>
                  <a:schemeClr val="bg1"/>
                </a:solidFill>
              </a:rPr>
              <a:t>pritjelovljeni Isusu, zbog slabe naravi zapustimo sjeme vjere i vezujemo se često za </a:t>
            </a:r>
            <a:r>
              <a:rPr lang="hr-HR" sz="2400" b="1" dirty="0" smtClean="0">
                <a:solidFill>
                  <a:schemeClr val="bg1"/>
                </a:solidFill>
              </a:rPr>
              <a:t>osobe, stvari ili radnje </a:t>
            </a:r>
            <a:r>
              <a:rPr lang="hr-HR" sz="2400" b="1" dirty="0">
                <a:solidFill>
                  <a:schemeClr val="bg1"/>
                </a:solidFill>
              </a:rPr>
              <a:t>koje štujemo, volimo više nego Boga </a:t>
            </a:r>
          </a:p>
          <a:p>
            <a:r>
              <a:rPr lang="hr-HR" sz="2400" b="1" dirty="0" smtClean="0">
                <a:solidFill>
                  <a:schemeClr val="bg1"/>
                </a:solidFill>
              </a:rPr>
              <a:t>( idolopoklonstvo). </a:t>
            </a:r>
            <a:r>
              <a:rPr lang="hr-HR" sz="2400" b="1" dirty="0">
                <a:solidFill>
                  <a:schemeClr val="bg1"/>
                </a:solidFill>
              </a:rPr>
              <a:t>Savjest </a:t>
            </a:r>
            <a:r>
              <a:rPr lang="hr-HR" sz="2400" b="1" dirty="0" smtClean="0">
                <a:solidFill>
                  <a:schemeClr val="bg1"/>
                </a:solidFill>
              </a:rPr>
              <a:t>( </a:t>
            </a:r>
            <a:r>
              <a:rPr lang="hr-HR" sz="2400" b="1" dirty="0">
                <a:solidFill>
                  <a:schemeClr val="bg1"/>
                </a:solidFill>
              </a:rPr>
              <a:t>plač, očaj) nam posvijesti stanje zarobljenosti</a:t>
            </a:r>
            <a:r>
              <a:rPr lang="hr-HR" sz="2400" b="1" dirty="0" smtClean="0">
                <a:solidFill>
                  <a:schemeClr val="bg1"/>
                </a:solidFill>
              </a:rPr>
              <a:t> .</a:t>
            </a:r>
          </a:p>
          <a:p>
            <a:r>
              <a:rPr lang="hr-HR" sz="2400" b="1" dirty="0" smtClean="0">
                <a:solidFill>
                  <a:schemeClr val="bg1"/>
                </a:solidFill>
              </a:rPr>
              <a:t>Poziv: „Nisam </a:t>
            </a:r>
            <a:r>
              <a:rPr lang="hr-HR" sz="2400" b="1" dirty="0">
                <a:solidFill>
                  <a:schemeClr val="bg1"/>
                </a:solidFill>
              </a:rPr>
              <a:t>li ti rekao: budeš li vjerovala vidjet ćeš slavu </a:t>
            </a:r>
            <a:r>
              <a:rPr lang="hr-HR" sz="2400" b="1" dirty="0" smtClean="0">
                <a:solidFill>
                  <a:schemeClr val="bg1"/>
                </a:solidFill>
              </a:rPr>
              <a:t>Božju?” </a:t>
            </a:r>
            <a:r>
              <a:rPr lang="hr-HR" sz="2000" b="1" dirty="0" smtClean="0">
                <a:solidFill>
                  <a:schemeClr val="bg1"/>
                </a:solidFill>
              </a:rPr>
              <a:t>(</a:t>
            </a:r>
            <a:r>
              <a:rPr lang="hr-HR" sz="2400" b="1" dirty="0" smtClean="0">
                <a:solidFill>
                  <a:schemeClr val="bg1"/>
                </a:solidFill>
              </a:rPr>
              <a:t> </a:t>
            </a:r>
            <a:r>
              <a:rPr lang="hr-HR" sz="2000" b="1" dirty="0" smtClean="0">
                <a:solidFill>
                  <a:schemeClr val="bg1"/>
                </a:solidFill>
              </a:rPr>
              <a:t>Iv11,40)</a:t>
            </a:r>
            <a:endParaRPr lang="hr-HR" sz="2000" b="1" dirty="0">
              <a:solidFill>
                <a:schemeClr val="bg1"/>
              </a:solidFill>
            </a:endParaRPr>
          </a:p>
        </p:txBody>
      </p:sp>
      <p:sp useBgFill="1">
        <p:nvSpPr>
          <p:cNvPr id="11" name="Rounded Rectangle 10"/>
          <p:cNvSpPr/>
          <p:nvPr/>
        </p:nvSpPr>
        <p:spPr>
          <a:xfrm>
            <a:off x="0" y="533400"/>
            <a:ext cx="3048000" cy="6172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7" name="Picture 6" descr="C:\Users\Korisnik\Desktop\Romani poslati\Snjeznica\IMG_825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2819400"/>
            <a:ext cx="9906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6572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09600" y="304800"/>
            <a:ext cx="1322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r-HR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Mir</a:t>
            </a:r>
            <a:endParaRPr lang="hr-HR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026" name="Picture 2" descr="J:\Kateheze SHKM\Slike\ana - slike - dubrovnik - srđ\IMG_942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" y="3962400"/>
            <a:ext cx="3966879" cy="2644775"/>
          </a:xfrm>
          <a:prstGeom prst="rect">
            <a:avLst/>
          </a:prstGeom>
          <a:noFill/>
        </p:spPr>
      </p:pic>
      <p:sp>
        <p:nvSpPr>
          <p:cNvPr id="5" name="Arc 4"/>
          <p:cNvSpPr/>
          <p:nvPr/>
        </p:nvSpPr>
        <p:spPr>
          <a:xfrm rot="21365693">
            <a:off x="3955548" y="2796960"/>
            <a:ext cx="4111605" cy="2176715"/>
          </a:xfrm>
          <a:prstGeom prst="arc">
            <a:avLst>
              <a:gd name="adj1" fmla="val 11200759"/>
              <a:gd name="adj2" fmla="val 873859"/>
            </a:avLst>
          </a:prstGeom>
          <a:noFill/>
          <a:ln w="76200" cap="rnd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hr-HR">
              <a:ln>
                <a:solidFill>
                  <a:schemeClr val="tx1"/>
                </a:solidFill>
                <a:prstDash val="sysDot"/>
              </a:ln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733800" y="685800"/>
            <a:ext cx="4419600" cy="1524000"/>
          </a:xfrm>
        </p:spPr>
        <p:txBody>
          <a:bodyPr>
            <a:normAutofit/>
          </a:bodyPr>
          <a:lstStyle/>
          <a:p>
            <a:r>
              <a:rPr lang="hr-HR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ea typeface="+mn-ea"/>
                <a:cs typeface="+mn-cs"/>
              </a:rPr>
              <a:t>Revelin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4301</TotalTime>
  <Words>808</Words>
  <Application>Microsoft Office PowerPoint</Application>
  <PresentationFormat>On-screen Show (4:3)</PresentationFormat>
  <Paragraphs>111</Paragraphs>
  <Slides>26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Office Theme</vt:lpstr>
      <vt:lpstr>Blaga slobode SHKM Dubrovnik 2014.</vt:lpstr>
      <vt:lpstr>   Molitva</vt:lpstr>
      <vt:lpstr>Uvodni razgovor</vt:lpstr>
      <vt:lpstr>Motivacija</vt:lpstr>
      <vt:lpstr>Izlaganje sadržaja</vt:lpstr>
      <vt:lpstr>PowerPoint Presentation</vt:lpstr>
      <vt:lpstr>Minčeta</vt:lpstr>
      <vt:lpstr>PowerPoint Presentation</vt:lpstr>
      <vt:lpstr>Revelin</vt:lpstr>
      <vt:lpstr>PowerPoint Presentation</vt:lpstr>
      <vt:lpstr>Zidine</vt:lpstr>
      <vt:lpstr>PowerPoint Presentation</vt:lpstr>
      <vt:lpstr>Tvrđava sv. Ivana</vt:lpstr>
      <vt:lpstr>PowerPoint Presentation</vt:lpstr>
      <vt:lpstr>Bokar</vt:lpstr>
      <vt:lpstr>PowerPoint Presentation</vt:lpstr>
      <vt:lpstr>Lovrijenac</vt:lpstr>
      <vt:lpstr>PowerPoint Presentation</vt:lpstr>
      <vt:lpstr>Imperijal</vt:lpstr>
      <vt:lpstr>PowerPoint Presentation</vt:lpstr>
      <vt:lpstr>PowerPoint Presentation</vt:lpstr>
      <vt:lpstr>PowerPoint Presentation</vt:lpstr>
      <vt:lpstr>Produbljivanje teme: </vt:lpstr>
      <vt:lpstr> Grupni rad  Tema:  „Što čovjek više čini dobro, to je slobodniji“   ( KKC 1733)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ASUS</dc:creator>
  <cp:lastModifiedBy>ASUS</cp:lastModifiedBy>
  <cp:revision>287</cp:revision>
  <dcterms:created xsi:type="dcterms:W3CDTF">2006-08-16T00:00:00Z</dcterms:created>
  <dcterms:modified xsi:type="dcterms:W3CDTF">2013-12-19T11:09:43Z</dcterms:modified>
</cp:coreProperties>
</file>